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7"/>
  </p:notesMasterIdLst>
  <p:sldIdLst>
    <p:sldId id="257" r:id="rId2"/>
    <p:sldId id="326" r:id="rId3"/>
    <p:sldId id="327" r:id="rId4"/>
    <p:sldId id="328" r:id="rId5"/>
    <p:sldId id="329" r:id="rId6"/>
    <p:sldId id="330" r:id="rId7"/>
    <p:sldId id="331" r:id="rId8"/>
    <p:sldId id="332" r:id="rId9"/>
    <p:sldId id="333" r:id="rId10"/>
    <p:sldId id="334" r:id="rId11"/>
    <p:sldId id="335" r:id="rId12"/>
    <p:sldId id="336" r:id="rId13"/>
    <p:sldId id="337" r:id="rId14"/>
    <p:sldId id="338" r:id="rId15"/>
    <p:sldId id="339" r:id="rId16"/>
    <p:sldId id="340" r:id="rId17"/>
    <p:sldId id="341" r:id="rId18"/>
    <p:sldId id="342" r:id="rId19"/>
    <p:sldId id="343" r:id="rId20"/>
    <p:sldId id="344" r:id="rId21"/>
    <p:sldId id="345" r:id="rId22"/>
    <p:sldId id="346" r:id="rId23"/>
    <p:sldId id="347" r:id="rId24"/>
    <p:sldId id="348" r:id="rId25"/>
    <p:sldId id="349" r:id="rId26"/>
    <p:sldId id="350" r:id="rId27"/>
    <p:sldId id="364" r:id="rId28"/>
    <p:sldId id="365" r:id="rId29"/>
    <p:sldId id="366" r:id="rId30"/>
    <p:sldId id="367"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91" r:id="rId44"/>
    <p:sldId id="393" r:id="rId45"/>
    <p:sldId id="394" r:id="rId46"/>
    <p:sldId id="395" r:id="rId47"/>
    <p:sldId id="396" r:id="rId48"/>
    <p:sldId id="397" r:id="rId49"/>
    <p:sldId id="400" r:id="rId50"/>
    <p:sldId id="401" r:id="rId51"/>
    <p:sldId id="399" r:id="rId52"/>
    <p:sldId id="363"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89" r:id="rId75"/>
    <p:sldId id="39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79190"/>
  </p:normalViewPr>
  <p:slideViewPr>
    <p:cSldViewPr snapToGrid="0" snapToObjects="1">
      <p:cViewPr varScale="1">
        <p:scale>
          <a:sx n="99" d="100"/>
          <a:sy n="99" d="100"/>
        </p:scale>
        <p:origin x="880" y="1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2" d="100"/>
          <a:sy n="82" d="100"/>
        </p:scale>
        <p:origin x="399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93E60-0B11-D341-BA73-9DD93BA2AC3B}" type="datetimeFigureOut">
              <a:rPr lang="en-US" smtClean="0"/>
              <a:t>3/4/21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56022-F963-B847-8F7F-AF77D61C6D4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sym typeface="+mn-ea"/>
              </a:rPr>
              <a:t>同学们好！我叫袁春，来自清华大学深圳研究生院，欢迎来到统计学习方法的课堂。</a:t>
            </a:r>
            <a:endParaRPr lang="en-US" altLang="zh-CN" baseline="0" dirty="0"/>
          </a:p>
        </p:txBody>
      </p:sp>
      <p:sp>
        <p:nvSpPr>
          <p:cNvPr id="4" name="Slide Number Placeholder 3"/>
          <p:cNvSpPr>
            <a:spLocks noGrp="1"/>
          </p:cNvSpPr>
          <p:nvPr>
            <p:ph type="sldNum" sz="quarter" idx="10"/>
          </p:nvPr>
        </p:nvSpPr>
        <p:spPr/>
        <p:txBody>
          <a:bodyPr/>
          <a:lstStyle/>
          <a:p>
            <a:fld id="{B66F6292-CFE9-1B49-A9F3-08B94B8117AB}"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endParaRPr lang="zh-CN" altLang="en-US" sz="3200" dirty="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0"/>
          </p:nvPr>
        </p:nvSpPr>
        <p:spPr/>
        <p:txBody>
          <a:bodyPr/>
          <a:lstStyle/>
          <a:p>
            <a:fld id="{70892B5D-4C12-4694-9357-C4D47F78D8DC}"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75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45929FE-6AC2-8840-BAEC-98877422E83C}"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929FE-6AC2-8840-BAEC-98877422E83C}"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929FE-6AC2-8840-BAEC-98877422E83C}"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929FE-6AC2-8840-BAEC-98877422E83C}"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5929FE-6AC2-8840-BAEC-98877422E83C}"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5929FE-6AC2-8840-BAEC-98877422E83C}"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5929FE-6AC2-8840-BAEC-98877422E83C}" type="datetimeFigureOut">
              <a:rPr lang="en-US" smtClean="0"/>
              <a:t>3/4/21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5929FE-6AC2-8840-BAEC-98877422E83C}" type="datetimeFigureOut">
              <a:rPr lang="en-US" smtClean="0"/>
              <a:t>3/4/21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929FE-6AC2-8840-BAEC-98877422E83C}" type="datetimeFigureOut">
              <a:rPr lang="en-US" smtClean="0"/>
              <a:t>3/4/21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5929FE-6AC2-8840-BAEC-98877422E83C}"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5929FE-6AC2-8840-BAEC-98877422E83C}"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C9D2F-BA23-6143-87AA-ED5B01CBD85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5929FE-6AC2-8840-BAEC-98877422E83C}" type="datetimeFigureOut">
              <a:rPr lang="en-US" smtClean="0"/>
              <a:t>3/4/21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EC9D2F-BA23-6143-87AA-ED5B01CBD85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www.erogol.com/wp-content/uploads/2014/05/test.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cs.cmu.edu/~epxing/Class/10701" TargetMode="External"/><Relationship Id="rId4" Type="http://schemas.openxmlformats.org/officeDocument/2006/relationships/hyperlink" Target="http://v.163.com/special/opencourse/machinelearning.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www.52ml.net/14466.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www-stat.stanford.edu/~tib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cs.mcgill.ca/~colt2009/proceedings.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png"/><Relationship Id="rId7"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28205" y="0"/>
            <a:ext cx="9144000" cy="2223458"/>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TextBox 5"/>
          <p:cNvSpPr txBox="1"/>
          <p:nvPr/>
        </p:nvSpPr>
        <p:spPr>
          <a:xfrm>
            <a:off x="1867399" y="3600190"/>
            <a:ext cx="3877985" cy="1200329"/>
          </a:xfrm>
          <a:prstGeom prst="rect">
            <a:avLst/>
          </a:prstGeom>
          <a:noFill/>
        </p:spPr>
        <p:txBody>
          <a:bodyPr wrap="none" rtlCol="0">
            <a:spAutoFit/>
          </a:bodyPr>
          <a:lstStyle/>
          <a:p>
            <a:r>
              <a:rPr lang="zh-CN" altLang="en-US" sz="3600" dirty="0"/>
              <a:t>第一章</a:t>
            </a:r>
            <a:br>
              <a:rPr lang="en-US" altLang="zh-CN" sz="3600" dirty="0"/>
            </a:br>
            <a:r>
              <a:rPr lang="zh-CN" altLang="en-US" sz="3600" dirty="0"/>
              <a:t>统计学习方法概论</a:t>
            </a:r>
            <a:endParaRPr lang="zh-CN" altLang="en-US" sz="3600" dirty="0">
              <a:latin typeface="PingFang SC Light" charset="-122"/>
              <a:ea typeface="PingFang SC Light" charset="-122"/>
              <a:cs typeface="PingFang SC Light" charset="-122"/>
            </a:endParaRPr>
          </a:p>
        </p:txBody>
      </p:sp>
      <p:sp>
        <p:nvSpPr>
          <p:cNvPr id="10" name="矩形 9"/>
          <p:cNvSpPr/>
          <p:nvPr/>
        </p:nvSpPr>
        <p:spPr>
          <a:xfrm>
            <a:off x="10181131" y="5523423"/>
            <a:ext cx="318257" cy="318257"/>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接连接符 6"/>
          <p:cNvCxnSpPr/>
          <p:nvPr/>
        </p:nvCxnSpPr>
        <p:spPr>
          <a:xfrm>
            <a:off x="6874960" y="5834491"/>
            <a:ext cx="3306170" cy="0"/>
          </a:xfrm>
          <a:prstGeom prst="line">
            <a:avLst/>
          </a:prstGeom>
          <a:ln w="19050">
            <a:solidFill>
              <a:srgbClr val="782C73"/>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277248" y="2255492"/>
            <a:ext cx="7050146" cy="385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8328711" y="2255408"/>
            <a:ext cx="2302809" cy="38599"/>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2727" y="1171646"/>
            <a:ext cx="2777692" cy="933850"/>
          </a:xfrm>
          <a:prstGeom prst="rect">
            <a:avLst/>
          </a:prstGeom>
        </p:spPr>
      </p:pic>
      <p:pic>
        <p:nvPicPr>
          <p:cNvPr id="4" name="图片 3">
            <a:extLst>
              <a:ext uri="{FF2B5EF4-FFF2-40B4-BE49-F238E27FC236}">
                <a16:creationId xmlns:a16="http://schemas.microsoft.com/office/drawing/2014/main" id="{CC8BA5CF-D8B6-8448-A96D-F2D53DD0C91A}"/>
              </a:ext>
            </a:extLst>
          </p:cNvPr>
          <p:cNvPicPr>
            <a:picLocks noChangeAspect="1"/>
          </p:cNvPicPr>
          <p:nvPr/>
        </p:nvPicPr>
        <p:blipFill>
          <a:blip r:embed="rId4"/>
          <a:stretch>
            <a:fillRect/>
          </a:stretch>
        </p:blipFill>
        <p:spPr>
          <a:xfrm>
            <a:off x="7809373" y="3461580"/>
            <a:ext cx="2184400" cy="218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2"/>
          <p:cNvSpPr>
            <a:spLocks noGrp="1"/>
          </p:cNvSpPr>
          <p:nvPr>
            <p:ph idx="1"/>
          </p:nvPr>
        </p:nvSpPr>
        <p:spPr>
          <a:xfrm>
            <a:off x="525777" y="2165363"/>
            <a:ext cx="8424936" cy="4839816"/>
          </a:xfrm>
        </p:spPr>
        <p:txBody>
          <a:bodyPr/>
          <a:lstStyle/>
          <a:p>
            <a:r>
              <a:rPr lang="en-US" altLang="zh-CN" dirty="0"/>
              <a:t>Gene</a:t>
            </a:r>
            <a:endParaRPr lang="zh-CN" altLang="en-US" dirty="0"/>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724" y="2105443"/>
            <a:ext cx="834717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标题 1"/>
          <p:cNvSpPr txBox="1"/>
          <p:nvPr/>
        </p:nvSpPr>
        <p:spPr>
          <a:xfrm>
            <a:off x="383422"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bioinformatics</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83422"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bioinformatics</a:t>
            </a:r>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3074" y="1690688"/>
            <a:ext cx="6408712" cy="497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内容占位符 2"/>
          <p:cNvSpPr txBox="1"/>
          <p:nvPr/>
        </p:nvSpPr>
        <p:spPr>
          <a:xfrm>
            <a:off x="525777" y="2165363"/>
            <a:ext cx="8424936" cy="4839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Gene</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16428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Financial Information</a:t>
            </a:r>
            <a:endParaRPr lang="zh-CN" altLang="en-US" dirty="0"/>
          </a:p>
        </p:txBody>
      </p:sp>
      <p:pic>
        <p:nvPicPr>
          <p:cNvPr id="13" name="Picture 14" descr="http://img1.imgtn.bdimg.com/it/u=3670723087,2903136436&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755" y="2699556"/>
            <a:ext cx="7051220" cy="3096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41702"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Robotic Control</a:t>
            </a:r>
            <a:endParaRPr lang="zh-CN" altLang="en-US" dirty="0"/>
          </a:p>
        </p:txBody>
      </p:sp>
      <p:pic>
        <p:nvPicPr>
          <p:cNvPr id="12" name="图片 3"/>
          <p:cNvPicPr>
            <a:picLocks noChangeAspect="1"/>
          </p:cNvPicPr>
          <p:nvPr/>
        </p:nvPicPr>
        <p:blipFill>
          <a:blip r:embed="rId4"/>
          <a:stretch>
            <a:fillRect/>
          </a:stretch>
        </p:blipFill>
        <p:spPr>
          <a:xfrm>
            <a:off x="341702" y="2422914"/>
            <a:ext cx="4248472" cy="2662775"/>
          </a:xfrm>
          <a:prstGeom prst="rect">
            <a:avLst/>
          </a:prstGeom>
        </p:spPr>
      </p:pic>
      <p:pic>
        <p:nvPicPr>
          <p:cNvPr id="13" name="图片 2"/>
          <p:cNvPicPr>
            <a:picLocks noChangeAspect="1"/>
          </p:cNvPicPr>
          <p:nvPr/>
        </p:nvPicPr>
        <p:blipFill>
          <a:blip r:embed="rId5"/>
          <a:stretch>
            <a:fillRect/>
          </a:stretch>
        </p:blipFill>
        <p:spPr>
          <a:xfrm>
            <a:off x="7229120" y="2421393"/>
            <a:ext cx="4371914" cy="2664296"/>
          </a:xfrm>
          <a:prstGeom prst="rect">
            <a:avLst/>
          </a:prstGeom>
        </p:spPr>
      </p:pic>
      <p:pic>
        <p:nvPicPr>
          <p:cNvPr id="14" name="图片 4"/>
          <p:cNvPicPr>
            <a:picLocks noChangeAspect="1"/>
          </p:cNvPicPr>
          <p:nvPr/>
        </p:nvPicPr>
        <p:blipFill>
          <a:blip r:embed="rId6"/>
          <a:stretch>
            <a:fillRect/>
          </a:stretch>
        </p:blipFill>
        <p:spPr>
          <a:xfrm>
            <a:off x="3727516" y="4042246"/>
            <a:ext cx="4292503" cy="24506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4"/>
          <a:srcRect/>
          <a:stretch>
            <a:fillRect/>
          </a:stretch>
        </p:blipFill>
        <p:spPr bwMode="auto">
          <a:xfrm>
            <a:off x="5565845" y="1567768"/>
            <a:ext cx="4913489" cy="5089538"/>
          </a:xfrm>
          <a:prstGeom prst="rect">
            <a:avLst/>
          </a:prstGeom>
          <a:noFill/>
          <a:ln w="9525">
            <a:noFill/>
            <a:miter lim="800000"/>
            <a:headEnd/>
            <a:tailEnd/>
          </a:ln>
          <a:effectLst/>
        </p:spPr>
      </p:pic>
      <p:pic>
        <p:nvPicPr>
          <p:cNvPr id="12" name="图片 5" descr="unsupervised_icml2012_cat_and_face.png"/>
          <p:cNvPicPr>
            <a:picLocks noChangeAspect="1"/>
          </p:cNvPicPr>
          <p:nvPr/>
        </p:nvPicPr>
        <p:blipFill>
          <a:blip r:embed="rId5"/>
          <a:srcRect l="50442"/>
          <a:stretch>
            <a:fillRect/>
          </a:stretch>
        </p:blipFill>
        <p:spPr>
          <a:xfrm>
            <a:off x="1539716" y="2706705"/>
            <a:ext cx="3000375" cy="3000396"/>
          </a:xfrm>
          <a:prstGeom prst="rect">
            <a:avLst/>
          </a:prstGeom>
        </p:spPr>
      </p:pic>
      <p:sp>
        <p:nvSpPr>
          <p:cNvPr id="13" name="标题 1"/>
          <p:cNvSpPr txBox="1"/>
          <p:nvPr/>
        </p:nvSpPr>
        <p:spPr>
          <a:xfrm>
            <a:off x="32639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Deep Learning</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aerospace</a:t>
            </a:r>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13" y="3146859"/>
            <a:ext cx="3672408" cy="29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0" y="1329746"/>
            <a:ext cx="11006483"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机器学习的发展历程</a:t>
            </a:r>
          </a:p>
        </p:txBody>
      </p:sp>
      <p:sp>
        <p:nvSpPr>
          <p:cNvPr id="14" name="内容占位符 2"/>
          <p:cNvSpPr>
            <a:spLocks noGrp="1"/>
          </p:cNvSpPr>
          <p:nvPr>
            <p:ph idx="1"/>
          </p:nvPr>
        </p:nvSpPr>
        <p:spPr>
          <a:xfrm>
            <a:off x="326393" y="2625890"/>
            <a:ext cx="11267730" cy="4839816"/>
          </a:xfrm>
        </p:spPr>
        <p:txBody>
          <a:bodyPr>
            <a:normAutofit/>
          </a:bodyPr>
          <a:lstStyle/>
          <a:p>
            <a:r>
              <a:rPr lang="zh-CN" altLang="en-US" dirty="0"/>
              <a:t>“黑暗时代”，人工智能的诞生（</a:t>
            </a:r>
            <a:r>
              <a:rPr lang="en-US" altLang="zh-CN" dirty="0"/>
              <a:t>1943</a:t>
            </a:r>
            <a:r>
              <a:rPr lang="zh-CN" altLang="en-US" dirty="0"/>
              <a:t>年</a:t>
            </a:r>
            <a:r>
              <a:rPr lang="en-US" altLang="zh-CN" dirty="0"/>
              <a:t>~1956</a:t>
            </a:r>
            <a:r>
              <a:rPr lang="zh-CN" altLang="en-US" dirty="0"/>
              <a:t>年）</a:t>
            </a:r>
            <a:endParaRPr lang="en-US" altLang="zh-CN" dirty="0"/>
          </a:p>
          <a:p>
            <a:pPr lvl="1"/>
            <a:r>
              <a:rPr lang="en-US" altLang="zh-CN" dirty="0"/>
              <a:t>Warren McCulloch</a:t>
            </a:r>
            <a:r>
              <a:rPr lang="zh-CN" altLang="en-US" dirty="0"/>
              <a:t>和</a:t>
            </a:r>
            <a:r>
              <a:rPr lang="en-US" altLang="zh-CN" dirty="0"/>
              <a:t>Walter Pitts</a:t>
            </a:r>
            <a:r>
              <a:rPr lang="zh-CN" altLang="en-US" dirty="0"/>
              <a:t>在</a:t>
            </a:r>
            <a:r>
              <a:rPr lang="en-US" altLang="zh-CN" dirty="0"/>
              <a:t>1943</a:t>
            </a:r>
            <a:r>
              <a:rPr lang="zh-CN" altLang="en-US" dirty="0"/>
              <a:t>年发表了人工智能领域的开篇之作，提出了人工神经网络模型。</a:t>
            </a:r>
            <a:endParaRPr lang="en-US" altLang="zh-CN" dirty="0"/>
          </a:p>
          <a:p>
            <a:pPr lvl="1"/>
            <a:r>
              <a:rPr lang="en-US" altLang="zh-CN" dirty="0"/>
              <a:t>John von Neumann</a:t>
            </a:r>
            <a:r>
              <a:rPr lang="zh-CN" altLang="en-US" dirty="0"/>
              <a:t>。他在</a:t>
            </a:r>
            <a:r>
              <a:rPr lang="en-US" altLang="zh-CN" dirty="0"/>
              <a:t>1930</a:t>
            </a:r>
            <a:r>
              <a:rPr lang="zh-CN" altLang="en-US" dirty="0"/>
              <a:t>年加入了普林斯顿大学，在数学物理系任教，和阿兰</a:t>
            </a:r>
            <a:r>
              <a:rPr lang="en-US" altLang="zh-CN" dirty="0"/>
              <a:t>·</a:t>
            </a:r>
            <a:r>
              <a:rPr lang="zh-CN" altLang="en-US" dirty="0"/>
              <a:t>图灵是同事。</a:t>
            </a:r>
            <a:endParaRPr lang="en-US" altLang="zh-CN" dirty="0"/>
          </a:p>
          <a:p>
            <a:pPr lvl="1"/>
            <a:r>
              <a:rPr lang="en-US" altLang="zh-CN" dirty="0"/>
              <a:t>Marvin Minsky</a:t>
            </a:r>
            <a:r>
              <a:rPr lang="zh-CN" altLang="en-US" dirty="0"/>
              <a:t>和</a:t>
            </a:r>
            <a:r>
              <a:rPr lang="en-US" altLang="zh-CN" dirty="0"/>
              <a:t>Dean Edmonds</a:t>
            </a:r>
            <a:r>
              <a:rPr lang="zh-CN" altLang="en-US" dirty="0"/>
              <a:t>建造第一台神经网络计算机。</a:t>
            </a:r>
            <a:endParaRPr lang="en-US" altLang="zh-CN" dirty="0"/>
          </a:p>
          <a:p>
            <a:pPr lvl="1"/>
            <a:r>
              <a:rPr lang="en-US" altLang="zh-CN" dirty="0"/>
              <a:t>1956</a:t>
            </a:r>
            <a:r>
              <a:rPr lang="zh-CN" altLang="en-US" dirty="0"/>
              <a:t>年：</a:t>
            </a:r>
            <a:r>
              <a:rPr lang="en-US" altLang="zh-CN" dirty="0"/>
              <a:t>John McCarthy</a:t>
            </a:r>
            <a:r>
              <a:rPr lang="zh-CN" altLang="en-US" dirty="0"/>
              <a:t>从普林斯顿大学毕业后去达特茅斯学院工作，说服了</a:t>
            </a:r>
            <a:r>
              <a:rPr lang="en-US" altLang="zh-CN" dirty="0"/>
              <a:t>Marvin Minsky</a:t>
            </a:r>
            <a:r>
              <a:rPr lang="zh-CN" altLang="en-US" dirty="0"/>
              <a:t>和</a:t>
            </a:r>
            <a:r>
              <a:rPr lang="en-US" altLang="zh-CN" dirty="0"/>
              <a:t>Claude Shannon</a:t>
            </a:r>
            <a:r>
              <a:rPr lang="zh-CN" altLang="en-US" dirty="0"/>
              <a:t>在</a:t>
            </a:r>
            <a:r>
              <a:rPr lang="zh-CN" altLang="en-US" dirty="0">
                <a:solidFill>
                  <a:srgbClr val="FF0000"/>
                </a:solidFill>
              </a:rPr>
              <a:t>达特茅斯</a:t>
            </a:r>
            <a:r>
              <a:rPr lang="zh-CN" altLang="en-US" dirty="0"/>
              <a:t>学院组织一个暑期研讨会，召集了对机器智能、人工神经网络和自动理论感兴趣的研究者，参加由</a:t>
            </a:r>
            <a:r>
              <a:rPr lang="en-US" altLang="zh-CN" dirty="0"/>
              <a:t>IBM</a:t>
            </a:r>
            <a:r>
              <a:rPr lang="zh-CN" altLang="en-US" dirty="0"/>
              <a:t>赞助的研讨会。</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descr="My subjective ML timelin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269" y="2210023"/>
            <a:ext cx="6663110" cy="4442073"/>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
          <p:cNvSpPr txBox="1"/>
          <p:nvPr/>
        </p:nvSpPr>
        <p:spPr>
          <a:xfrm>
            <a:off x="398400" y="1329746"/>
            <a:ext cx="11006483"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机器学习的发展历程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326393" y="2597670"/>
            <a:ext cx="8424936" cy="4839816"/>
          </a:xfrm>
        </p:spPr>
        <p:txBody>
          <a:bodyPr/>
          <a:lstStyle/>
          <a:p>
            <a:r>
              <a:rPr lang="zh-CN" altLang="en-US" dirty="0"/>
              <a:t>新的方向：</a:t>
            </a:r>
            <a:endParaRPr lang="en-US" altLang="zh-CN" dirty="0"/>
          </a:p>
          <a:p>
            <a:pPr lvl="1"/>
            <a:r>
              <a:rPr lang="zh-CN" altLang="en-US" dirty="0"/>
              <a:t>集成学习</a:t>
            </a:r>
            <a:endParaRPr lang="en-US" altLang="zh-CN" dirty="0"/>
          </a:p>
          <a:p>
            <a:pPr lvl="1"/>
            <a:r>
              <a:rPr lang="zh-CN" altLang="en-US" dirty="0"/>
              <a:t>可扩展机器学习（对大数据集、高维数据的学习等）</a:t>
            </a:r>
            <a:endParaRPr lang="en-US" altLang="zh-CN" dirty="0"/>
          </a:p>
          <a:p>
            <a:pPr lvl="1"/>
            <a:r>
              <a:rPr lang="zh-CN" altLang="en-US" dirty="0"/>
              <a:t>强化学习</a:t>
            </a:r>
            <a:endParaRPr lang="en-US" altLang="zh-CN" dirty="0"/>
          </a:p>
          <a:p>
            <a:pPr lvl="1"/>
            <a:r>
              <a:rPr lang="zh-CN" altLang="en-US" dirty="0"/>
              <a:t>迁移学习</a:t>
            </a:r>
            <a:endParaRPr lang="en-US" altLang="zh-CN" dirty="0"/>
          </a:p>
          <a:p>
            <a:pPr lvl="1"/>
            <a:r>
              <a:rPr lang="zh-CN" altLang="en-US" dirty="0"/>
              <a:t>概率网络</a:t>
            </a:r>
            <a:endParaRPr lang="en-US" altLang="zh-CN" dirty="0"/>
          </a:p>
          <a:p>
            <a:pPr lvl="1"/>
            <a:r>
              <a:rPr lang="zh-CN" altLang="en-US" dirty="0"/>
              <a:t>深度学习</a:t>
            </a:r>
          </a:p>
        </p:txBody>
      </p:sp>
      <p:sp>
        <p:nvSpPr>
          <p:cNvPr id="13" name="标题 1"/>
          <p:cNvSpPr txBox="1"/>
          <p:nvPr/>
        </p:nvSpPr>
        <p:spPr>
          <a:xfrm>
            <a:off x="398400" y="1329746"/>
            <a:ext cx="11006483"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机器学习的发展历程</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050"/>
            <a:ext cx="10995031"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国内外的研究者</a:t>
            </a:r>
            <a:endParaRPr lang="zh-CN" altLang="en-US" dirty="0"/>
          </a:p>
        </p:txBody>
      </p:sp>
      <p:sp>
        <p:nvSpPr>
          <p:cNvPr id="12" name="内容占位符 2"/>
          <p:cNvSpPr>
            <a:spLocks noGrp="1"/>
          </p:cNvSpPr>
          <p:nvPr>
            <p:ph idx="1"/>
          </p:nvPr>
        </p:nvSpPr>
        <p:spPr>
          <a:xfrm>
            <a:off x="398401" y="2354862"/>
            <a:ext cx="11547413" cy="4503138"/>
          </a:xfrm>
        </p:spPr>
        <p:txBody>
          <a:bodyPr>
            <a:normAutofit fontScale="85000" lnSpcReduction="20000"/>
          </a:bodyPr>
          <a:lstStyle/>
          <a:p>
            <a:r>
              <a:rPr lang="en-US" altLang="zh-CN" dirty="0"/>
              <a:t>M. I. Jordan</a:t>
            </a:r>
          </a:p>
          <a:p>
            <a:pPr lvl="1"/>
            <a:r>
              <a:rPr lang="en-US" altLang="zh-CN" dirty="0"/>
              <a:t>Andrew Ng</a:t>
            </a:r>
          </a:p>
          <a:p>
            <a:pPr lvl="1"/>
            <a:r>
              <a:rPr lang="en-US" altLang="zh-CN" dirty="0" err="1"/>
              <a:t>Tommi</a:t>
            </a:r>
            <a:r>
              <a:rPr lang="en-US" altLang="zh-CN" dirty="0"/>
              <a:t> </a:t>
            </a:r>
            <a:r>
              <a:rPr lang="en-US" altLang="zh-CN" dirty="0" err="1"/>
              <a:t>Jaakkola</a:t>
            </a:r>
            <a:endParaRPr lang="en-US" altLang="zh-CN" dirty="0"/>
          </a:p>
          <a:p>
            <a:pPr lvl="1"/>
            <a:r>
              <a:rPr lang="en-US" altLang="zh-CN" dirty="0"/>
              <a:t>David </a:t>
            </a:r>
            <a:r>
              <a:rPr lang="en-US" altLang="zh-CN" dirty="0" err="1"/>
              <a:t>Blei</a:t>
            </a:r>
            <a:endParaRPr lang="en-US" altLang="zh-CN" dirty="0"/>
          </a:p>
          <a:p>
            <a:pPr lvl="1"/>
            <a:r>
              <a:rPr lang="en-US" altLang="zh-CN" dirty="0"/>
              <a:t>Eric Xing</a:t>
            </a:r>
            <a:r>
              <a:rPr lang="zh-CN" altLang="en-US" dirty="0"/>
              <a:t>。。。</a:t>
            </a:r>
            <a:endParaRPr lang="en-US" altLang="zh-CN" dirty="0"/>
          </a:p>
          <a:p>
            <a:r>
              <a:rPr lang="en-US" altLang="zh-CN" dirty="0" err="1"/>
              <a:t>D.Koller</a:t>
            </a:r>
            <a:endParaRPr lang="en-US" altLang="zh-CN" dirty="0"/>
          </a:p>
          <a:p>
            <a:pPr lvl="1"/>
            <a:r>
              <a:rPr lang="en-US" altLang="zh-CN" dirty="0"/>
              <a:t>2001</a:t>
            </a:r>
            <a:r>
              <a:rPr lang="zh-CN" altLang="en-US" dirty="0"/>
              <a:t>年</a:t>
            </a:r>
            <a:r>
              <a:rPr lang="en-US" altLang="zh-CN" dirty="0"/>
              <a:t>IJCAI</a:t>
            </a:r>
            <a:r>
              <a:rPr lang="zh-CN" altLang="en-US" dirty="0"/>
              <a:t>计算机与思维奖</a:t>
            </a:r>
            <a:r>
              <a:rPr lang="en-US" altLang="zh-CN" dirty="0"/>
              <a:t>:Terry</a:t>
            </a:r>
            <a:br>
              <a:rPr lang="en-US" altLang="zh-CN" dirty="0"/>
            </a:br>
            <a:r>
              <a:rPr lang="en-US" altLang="zh-CN" dirty="0" err="1"/>
              <a:t>Winograd</a:t>
            </a:r>
            <a:r>
              <a:rPr lang="zh-CN" altLang="en-US" dirty="0"/>
              <a:t>、</a:t>
            </a:r>
            <a:r>
              <a:rPr lang="en-US" altLang="zh-CN" dirty="0"/>
              <a:t>David Marr</a:t>
            </a:r>
            <a:r>
              <a:rPr lang="zh-CN" altLang="en-US" dirty="0"/>
              <a:t>、</a:t>
            </a:r>
            <a:r>
              <a:rPr lang="en-US" altLang="zh-CN" dirty="0"/>
              <a:t>Tom Mitchell</a:t>
            </a:r>
            <a:r>
              <a:rPr lang="zh-CN" altLang="en-US" dirty="0"/>
              <a:t>、</a:t>
            </a:r>
            <a:r>
              <a:rPr lang="en-US" altLang="zh-CN" dirty="0"/>
              <a:t>Rodney</a:t>
            </a:r>
            <a:br>
              <a:rPr lang="en-US" altLang="zh-CN" dirty="0"/>
            </a:br>
            <a:r>
              <a:rPr lang="en-US" altLang="zh-CN" dirty="0"/>
              <a:t>Brooks</a:t>
            </a:r>
            <a:r>
              <a:rPr lang="zh-CN" altLang="en-US" dirty="0"/>
              <a:t>等人之后的第</a:t>
            </a:r>
            <a:r>
              <a:rPr lang="en-US" altLang="zh-CN" dirty="0"/>
              <a:t>18</a:t>
            </a:r>
            <a:r>
              <a:rPr lang="zh-CN" altLang="en-US" dirty="0"/>
              <a:t>位获奖者</a:t>
            </a:r>
            <a:endParaRPr lang="en-US" altLang="zh-CN" dirty="0"/>
          </a:p>
          <a:p>
            <a:r>
              <a:rPr lang="en-US" altLang="zh-CN" dirty="0"/>
              <a:t>Peter L. Bartlett</a:t>
            </a:r>
          </a:p>
          <a:p>
            <a:r>
              <a:rPr lang="en-US" altLang="zh-CN" dirty="0"/>
              <a:t>J. D. Lafferty</a:t>
            </a:r>
          </a:p>
          <a:p>
            <a:r>
              <a:rPr lang="zh-CN" altLang="en-US" dirty="0"/>
              <a:t>国内：李航</a:t>
            </a:r>
            <a:r>
              <a:rPr lang="en-US" altLang="zh-CN" dirty="0"/>
              <a:t>,</a:t>
            </a:r>
            <a:r>
              <a:rPr lang="zh-CN" altLang="en-US" dirty="0"/>
              <a:t>周志华</a:t>
            </a:r>
            <a:r>
              <a:rPr lang="en-US" altLang="zh-CN" dirty="0"/>
              <a:t>, </a:t>
            </a:r>
            <a:r>
              <a:rPr lang="zh-CN" altLang="en-US" dirty="0"/>
              <a:t>杨强</a:t>
            </a:r>
            <a:r>
              <a:rPr lang="en-US" altLang="zh-CN" dirty="0"/>
              <a:t>,</a:t>
            </a:r>
            <a:r>
              <a:rPr lang="zh-CN" altLang="en-US" dirty="0"/>
              <a:t>王晓刚，唐晓鸥，唐杰，刘铁岩，何晓飞，朱筠，吴军，</a:t>
            </a:r>
            <a:endParaRPr lang="en-GB" altLang="zh-CN" dirty="0"/>
          </a:p>
          <a:p>
            <a:pPr marL="0" indent="0">
              <a:buNone/>
            </a:pPr>
            <a:r>
              <a:rPr lang="en-GB" altLang="zh-CN" dirty="0"/>
              <a:t>	</a:t>
            </a:r>
            <a:r>
              <a:rPr lang="zh-CN" altLang="en-US" dirty="0"/>
              <a:t>   张栋，戴文渊，余凯，邓力，孙健</a:t>
            </a:r>
            <a:endParaRPr lang="en-GB" altLang="zh-CN" dirty="0"/>
          </a:p>
          <a:p>
            <a:pPr marL="0" indent="0">
              <a:buNone/>
            </a:pPr>
            <a:r>
              <a:rPr lang="zh-CN" altLang="en-US" dirty="0"/>
              <a:t>。。。</a:t>
            </a:r>
            <a:endParaRPr lang="en-US" altLang="zh-CN" dirty="0"/>
          </a:p>
          <a:p>
            <a:pPr marL="0" indent="0">
              <a:buNone/>
            </a:pPr>
            <a:endParaRPr lang="en-US" altLang="zh-CN" dirty="0"/>
          </a:p>
          <a:p>
            <a:endParaRPr lang="en-US" altLang="zh-CN"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13648" y="1"/>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254125"/>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a:t>
            </a:r>
            <a:endParaRPr lang="zh-CN" altLang="en-US" dirty="0"/>
          </a:p>
        </p:txBody>
      </p:sp>
      <p:sp>
        <p:nvSpPr>
          <p:cNvPr id="12" name="内容占位符 6"/>
          <p:cNvSpPr>
            <a:spLocks noGrp="1"/>
          </p:cNvSpPr>
          <p:nvPr>
            <p:ph idx="1"/>
          </p:nvPr>
        </p:nvSpPr>
        <p:spPr>
          <a:xfrm>
            <a:off x="326393" y="2302410"/>
            <a:ext cx="11539214" cy="4839816"/>
          </a:xfrm>
        </p:spPr>
        <p:txBody>
          <a:bodyPr>
            <a:normAutofit fontScale="85000" lnSpcReduction="10000"/>
          </a:bodyPr>
          <a:lstStyle/>
          <a:p>
            <a:r>
              <a:rPr lang="zh-CN" altLang="en-US" b="1" dirty="0">
                <a:solidFill>
                  <a:srgbClr val="C00000"/>
                </a:solidFill>
              </a:rPr>
              <a:t>维基百科：</a:t>
            </a:r>
            <a:endParaRPr lang="en-US" altLang="zh-CN" b="1" dirty="0">
              <a:solidFill>
                <a:srgbClr val="C00000"/>
              </a:solidFill>
            </a:endParaRPr>
          </a:p>
          <a:p>
            <a:pPr>
              <a:lnSpc>
                <a:spcPct val="160000"/>
              </a:lnSpc>
            </a:pPr>
            <a:r>
              <a:rPr lang="zh-CN" altLang="en-US" b="1" dirty="0"/>
              <a:t>机器学习</a:t>
            </a:r>
            <a:r>
              <a:rPr lang="zh-CN" altLang="en-US" dirty="0"/>
              <a:t>是近</a:t>
            </a:r>
            <a:r>
              <a:rPr lang="en-US" altLang="zh-CN" dirty="0"/>
              <a:t>20</a:t>
            </a:r>
            <a:r>
              <a:rPr lang="zh-CN" altLang="en-US" dirty="0"/>
              <a:t>多年兴起的一门</a:t>
            </a:r>
            <a:r>
              <a:rPr lang="zh-CN" altLang="en-US" b="1" dirty="0">
                <a:solidFill>
                  <a:srgbClr val="FF0000"/>
                </a:solidFill>
              </a:rPr>
              <a:t>多领域交叉学科，涉及概率论、统计学、逼近论、凸分析、算法复杂度理论</a:t>
            </a:r>
            <a:r>
              <a:rPr lang="zh-CN" altLang="en-US" dirty="0"/>
              <a:t>等多门学科。机器学习理论主要是设计和分析一些让计算机可以</a:t>
            </a:r>
            <a:r>
              <a:rPr lang="zh-CN" altLang="en-US" b="1" dirty="0">
                <a:solidFill>
                  <a:srgbClr val="FF0000"/>
                </a:solidFill>
              </a:rPr>
              <a:t>自动“学习”</a:t>
            </a:r>
            <a:r>
              <a:rPr lang="zh-CN" altLang="en-US" dirty="0"/>
              <a:t>的算法。</a:t>
            </a:r>
            <a:r>
              <a:rPr lang="zh-CN" altLang="en-US" b="1" dirty="0"/>
              <a:t>机器学习算法</a:t>
            </a:r>
            <a:r>
              <a:rPr lang="zh-CN" altLang="en-US" dirty="0"/>
              <a:t>是一类从数据中自动分析获得规律，并利用规律对未知数据进行预测的算法。因为学习算法中涉及了大量的统计学理论，</a:t>
            </a:r>
            <a:r>
              <a:rPr lang="zh-CN" altLang="en-US" b="1" dirty="0">
                <a:solidFill>
                  <a:srgbClr val="FF0000"/>
                </a:solidFill>
              </a:rPr>
              <a:t>机器学习与统计推断学联系尤为密切，也被称为统计学习理论</a:t>
            </a:r>
            <a:r>
              <a:rPr lang="zh-CN" altLang="en-US" dirty="0">
                <a:solidFill>
                  <a:srgbClr val="FF0000"/>
                </a:solidFill>
              </a:rPr>
              <a:t>。</a:t>
            </a:r>
            <a:r>
              <a:rPr lang="zh-CN" altLang="en-US" dirty="0"/>
              <a:t>算法设计方面，机器学习理论关注可以实现的，行之有效的学习算法。很多推论问题属于无程序可循难度，所以部分的机器学习研究是开发容易处理的近似算法。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2"/>
          <p:cNvSpPr>
            <a:spLocks noGrp="1"/>
          </p:cNvSpPr>
          <p:nvPr>
            <p:ph idx="1"/>
          </p:nvPr>
        </p:nvSpPr>
        <p:spPr>
          <a:xfrm>
            <a:off x="326392" y="2481874"/>
            <a:ext cx="11537361" cy="4839816"/>
          </a:xfrm>
        </p:spPr>
        <p:txBody>
          <a:bodyPr/>
          <a:lstStyle/>
          <a:p>
            <a:r>
              <a:rPr lang="zh-CN" altLang="en-US" dirty="0"/>
              <a:t>卡内基梅隆大学的计算机科学学士学位，</a:t>
            </a:r>
            <a:endParaRPr lang="en-US" altLang="zh-CN" dirty="0"/>
          </a:p>
          <a:p>
            <a:r>
              <a:rPr lang="zh-CN" altLang="en-US" dirty="0"/>
              <a:t>麻省理工学院的电子工程和计算机科学硕士学位，</a:t>
            </a:r>
            <a:endParaRPr lang="en-US" altLang="zh-CN" dirty="0"/>
          </a:p>
          <a:p>
            <a:r>
              <a:rPr lang="zh-CN" altLang="en-US" dirty="0"/>
              <a:t>加州大学伯克利分校的计算机科学博士学位。</a:t>
            </a:r>
            <a:endParaRPr lang="en-US" altLang="zh-CN" dirty="0"/>
          </a:p>
          <a:p>
            <a:r>
              <a:rPr lang="zh-CN" altLang="en-US" dirty="0"/>
              <a:t>在斯坦福大学计算机科学和电子工程学系担任教授，讲授机器学习课程</a:t>
            </a:r>
            <a:endParaRPr lang="en-US" altLang="zh-CN" dirty="0"/>
          </a:p>
          <a:p>
            <a:pPr algn="r"/>
            <a:r>
              <a:rPr lang="zh-CN" altLang="en-US" dirty="0">
                <a:solidFill>
                  <a:srgbClr val="C00000"/>
                </a:solidFill>
              </a:rPr>
              <a:t>吴恩达</a:t>
            </a:r>
            <a:r>
              <a:rPr lang="en-US" altLang="zh-CN" dirty="0">
                <a:solidFill>
                  <a:srgbClr val="C00000"/>
                </a:solidFill>
              </a:rPr>
              <a:t>(Andrew Ng)</a:t>
            </a:r>
          </a:p>
          <a:p>
            <a:pPr algn="r"/>
            <a:r>
              <a:rPr lang="zh-CN" altLang="en-US" dirty="0"/>
              <a:t>硅谷人工智能实验室</a:t>
            </a:r>
            <a:endParaRPr lang="en-US" altLang="zh-CN" dirty="0"/>
          </a:p>
          <a:p>
            <a:pPr algn="r"/>
            <a:r>
              <a:rPr lang="zh-CN" altLang="en-US" dirty="0"/>
              <a:t>北京深度学习实验室</a:t>
            </a:r>
            <a:endParaRPr lang="en-US" altLang="zh-CN" dirty="0"/>
          </a:p>
          <a:p>
            <a:pPr algn="r"/>
            <a:r>
              <a:rPr lang="zh-CN" altLang="en-US" dirty="0"/>
              <a:t>北京大数据实验室</a:t>
            </a:r>
            <a:endParaRPr lang="zh-CN" altLang="en-US" dirty="0">
              <a:solidFill>
                <a:srgbClr val="C00000"/>
              </a:solidFill>
            </a:endParaRPr>
          </a:p>
        </p:txBody>
      </p:sp>
      <p:pic>
        <p:nvPicPr>
          <p:cNvPr id="15" name="Picture 2" descr="http://photocdn.sohu.com/20140517/Img39968645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465" y="4535491"/>
            <a:ext cx="4318128" cy="2088232"/>
          </a:xfrm>
          <a:prstGeom prst="rect">
            <a:avLst/>
          </a:prstGeom>
          <a:noFill/>
          <a:extLst>
            <a:ext uri="{909E8E84-426E-40DD-AFC4-6F175D3DCCD1}">
              <a14:hiddenFill xmlns:a14="http://schemas.microsoft.com/office/drawing/2010/main">
                <a:solidFill>
                  <a:srgbClr val="FFFFFF"/>
                </a:solidFill>
              </a14:hiddenFill>
            </a:ext>
          </a:extLst>
        </p:spPr>
      </p:pic>
      <p:sp>
        <p:nvSpPr>
          <p:cNvPr id="16" name="标题 1"/>
          <p:cNvSpPr txBox="1"/>
          <p:nvPr/>
        </p:nvSpPr>
        <p:spPr>
          <a:xfrm>
            <a:off x="398401" y="1329746"/>
            <a:ext cx="11269862"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国内外的研究者</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628"/>
            <a:ext cx="11487436"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机器学习和数据挖掘的关系</a:t>
            </a:r>
          </a:p>
        </p:txBody>
      </p:sp>
      <p:sp>
        <p:nvSpPr>
          <p:cNvPr id="12" name="内容占位符 2"/>
          <p:cNvSpPr>
            <a:spLocks noGrp="1"/>
          </p:cNvSpPr>
          <p:nvPr>
            <p:ph idx="1"/>
          </p:nvPr>
        </p:nvSpPr>
        <p:spPr>
          <a:xfrm>
            <a:off x="398401" y="2472746"/>
            <a:ext cx="11104408" cy="4643486"/>
          </a:xfrm>
        </p:spPr>
        <p:txBody>
          <a:bodyPr>
            <a:normAutofit/>
          </a:bodyPr>
          <a:lstStyle/>
          <a:p>
            <a:r>
              <a:rPr lang="zh-CN" altLang="en-US" sz="2400" dirty="0">
                <a:solidFill>
                  <a:srgbClr val="FF0000"/>
                </a:solidFill>
              </a:rPr>
              <a:t>机器学习</a:t>
            </a:r>
            <a:r>
              <a:rPr lang="zh-CN" altLang="en-US" sz="2400" dirty="0"/>
              <a:t>是</a:t>
            </a:r>
            <a:r>
              <a:rPr lang="zh-CN" altLang="en-US" sz="2400" dirty="0">
                <a:solidFill>
                  <a:srgbClr val="FF0000"/>
                </a:solidFill>
              </a:rPr>
              <a:t>数据挖掘</a:t>
            </a:r>
            <a:r>
              <a:rPr lang="zh-CN" altLang="en-US" sz="2400" dirty="0"/>
              <a:t>的重要工具。</a:t>
            </a:r>
            <a:endParaRPr lang="en-US" altLang="zh-CN" sz="2400" dirty="0"/>
          </a:p>
          <a:p>
            <a:r>
              <a:rPr lang="zh-CN" altLang="en-US" sz="2400" dirty="0">
                <a:solidFill>
                  <a:srgbClr val="FF0000"/>
                </a:solidFill>
              </a:rPr>
              <a:t>数据挖掘</a:t>
            </a:r>
            <a:r>
              <a:rPr lang="zh-CN" altLang="en-US" sz="2400" dirty="0"/>
              <a:t>不仅仅要研究、拓展、应用一些机器学习方法，还要通过许多非机器学习技术解决数据仓储、大规模数据、数据噪音等等更为实际的问题。</a:t>
            </a:r>
            <a:endParaRPr lang="en-US" altLang="zh-CN" sz="2400" dirty="0"/>
          </a:p>
          <a:p>
            <a:r>
              <a:rPr lang="zh-CN" altLang="en-US" sz="2400" dirty="0">
                <a:solidFill>
                  <a:srgbClr val="FF0000"/>
                </a:solidFill>
              </a:rPr>
              <a:t>机器学习</a:t>
            </a:r>
            <a:r>
              <a:rPr lang="zh-CN" altLang="en-US" sz="2400" dirty="0"/>
              <a:t>的涉及面更宽，常用在</a:t>
            </a:r>
            <a:r>
              <a:rPr lang="zh-CN" altLang="en-US" sz="2400" dirty="0">
                <a:solidFill>
                  <a:srgbClr val="FF0000"/>
                </a:solidFill>
              </a:rPr>
              <a:t>数据挖掘</a:t>
            </a:r>
            <a:r>
              <a:rPr lang="zh-CN" altLang="en-US" sz="2400" dirty="0"/>
              <a:t>上的方法通常只是“从</a:t>
            </a:r>
            <a:r>
              <a:rPr lang="zh-CN" altLang="en-US" sz="2400" dirty="0">
                <a:solidFill>
                  <a:srgbClr val="FF0000"/>
                </a:solidFill>
              </a:rPr>
              <a:t>数据</a:t>
            </a:r>
            <a:r>
              <a:rPr lang="zh-CN" altLang="en-US" sz="2400" dirty="0"/>
              <a:t>学习”，然则机器学习不仅仅可以用在数据挖掘上，一些机器学习的子领域甚至与数据挖掘关系不大，例如增强学习与自动控制等等。</a:t>
            </a:r>
            <a:endParaRPr lang="en-US" altLang="zh-CN" sz="2400" dirty="0"/>
          </a:p>
          <a:p>
            <a:r>
              <a:rPr lang="zh-CN" altLang="en-US" sz="2400" dirty="0">
                <a:solidFill>
                  <a:srgbClr val="FF0000"/>
                </a:solidFill>
              </a:rPr>
              <a:t>数据挖掘</a:t>
            </a:r>
            <a:r>
              <a:rPr lang="zh-CN" altLang="en-US" sz="2400" dirty="0"/>
              <a:t>试图从海量数据中找出有用的知识。</a:t>
            </a:r>
            <a:endParaRPr lang="en-US" altLang="zh-CN" sz="2400" dirty="0"/>
          </a:p>
          <a:p>
            <a:r>
              <a:rPr lang="zh-CN" altLang="en-US" sz="2400" dirty="0"/>
              <a:t>大体上看，</a:t>
            </a:r>
            <a:r>
              <a:rPr lang="zh-CN" altLang="en-US" sz="2400" dirty="0">
                <a:solidFill>
                  <a:srgbClr val="C00000"/>
                </a:solidFill>
              </a:rPr>
              <a:t>数据挖掘</a:t>
            </a:r>
            <a:r>
              <a:rPr lang="zh-CN" altLang="en-US" sz="2400" dirty="0"/>
              <a:t>可以视为</a:t>
            </a:r>
            <a:r>
              <a:rPr lang="zh-CN" altLang="en-US" sz="2400" dirty="0">
                <a:solidFill>
                  <a:srgbClr val="C00000"/>
                </a:solidFill>
              </a:rPr>
              <a:t>机器学习</a:t>
            </a:r>
            <a:r>
              <a:rPr lang="zh-CN" altLang="en-US" sz="2400" dirty="0"/>
              <a:t>和</a:t>
            </a:r>
            <a:r>
              <a:rPr lang="zh-CN" altLang="en-US" sz="2400" dirty="0">
                <a:solidFill>
                  <a:srgbClr val="C00000"/>
                </a:solidFill>
              </a:rPr>
              <a:t>数据库</a:t>
            </a:r>
            <a:r>
              <a:rPr lang="zh-CN" altLang="en-US" sz="2400" dirty="0"/>
              <a:t>的交叉，它主要利用</a:t>
            </a:r>
            <a:r>
              <a:rPr lang="zh-CN" altLang="en-US" sz="2400" b="1" dirty="0">
                <a:solidFill>
                  <a:schemeClr val="accent6">
                    <a:lumMod val="75000"/>
                  </a:schemeClr>
                </a:solidFill>
              </a:rPr>
              <a:t>机器学习界提供的技术来分析海量数据，利用数据库界提供的技术来管理海量数据</a:t>
            </a:r>
            <a:r>
              <a:rPr lang="zh-CN" altLang="en-US" sz="2400" dirty="0"/>
              <a:t>。</a:t>
            </a:r>
            <a:endParaRPr lang="en-US"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0061" y="2756598"/>
            <a:ext cx="6105525"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标题 1"/>
          <p:cNvSpPr txBox="1"/>
          <p:nvPr/>
        </p:nvSpPr>
        <p:spPr>
          <a:xfrm>
            <a:off x="398401" y="1329628"/>
            <a:ext cx="11487436"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机器学习和数据挖掘的关系</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txBox="1"/>
          <p:nvPr/>
        </p:nvSpPr>
        <p:spPr>
          <a:xfrm>
            <a:off x="32639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机器学习的一个形象描述</a:t>
            </a:r>
            <a:endParaRPr lang="zh-CN" altLang="en-US" dirty="0"/>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755" y="2321496"/>
            <a:ext cx="7504834"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灯片编号占位符 2"/>
          <p:cNvSpPr>
            <a:spLocks noGrp="1"/>
          </p:cNvSpPr>
          <p:nvPr>
            <p:ph type="sldNum" sz="quarter" idx="12"/>
          </p:nvPr>
        </p:nvSpPr>
        <p:spPr>
          <a:xfrm>
            <a:off x="7855657" y="7497456"/>
            <a:ext cx="762000" cy="365125"/>
          </a:xfrm>
        </p:spPr>
        <p:txBody>
          <a:bodyPr/>
          <a:lstStyle/>
          <a:p>
            <a:fld id="{0C913308-F349-4B6D-A68A-DD1791B4A57B}" type="slidenum">
              <a:rPr lang="zh-CN" altLang="en-US" smtClean="0"/>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329746"/>
            <a:ext cx="10771732"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为什么要研究大数据机器学习？</a:t>
            </a:r>
            <a:endParaRPr lang="zh-CN" altLang="en-US" dirty="0"/>
          </a:p>
        </p:txBody>
      </p:sp>
      <p:sp>
        <p:nvSpPr>
          <p:cNvPr id="14" name="内容占位符 2"/>
          <p:cNvSpPr>
            <a:spLocks noGrp="1"/>
          </p:cNvSpPr>
          <p:nvPr>
            <p:ph idx="1"/>
          </p:nvPr>
        </p:nvSpPr>
        <p:spPr>
          <a:xfrm>
            <a:off x="326392" y="2625890"/>
            <a:ext cx="11027407" cy="4839816"/>
          </a:xfrm>
        </p:spPr>
        <p:txBody>
          <a:bodyPr>
            <a:normAutofit/>
          </a:bodyPr>
          <a:lstStyle/>
          <a:p>
            <a:r>
              <a:rPr lang="zh-CN" altLang="en-US" dirty="0"/>
              <a:t>例“尿布→啤酒”关联规则</a:t>
            </a:r>
            <a:endParaRPr lang="en-US" altLang="zh-CN" dirty="0"/>
          </a:p>
          <a:p>
            <a:r>
              <a:rPr lang="zh-CN" altLang="en-US" dirty="0"/>
              <a:t>实际上，在面对少量数据时关联分析并不难，可以直接使用统计学中有关相关性的知识，这也正是机器学习界没有研究关联分析的一个重要原因。</a:t>
            </a:r>
            <a:endParaRPr lang="en-US" altLang="zh-CN" dirty="0"/>
          </a:p>
          <a:p>
            <a:r>
              <a:rPr lang="zh-CN" altLang="en-US" dirty="0"/>
              <a:t>关联分析的困难其实完全是由海量数据造成的，因为数据量的增加会直接造成挖掘效率的下降，当数据量增加到一定程度，问题的难度就会产生质变，</a:t>
            </a:r>
            <a:endParaRPr lang="en-US" altLang="zh-CN" dirty="0"/>
          </a:p>
          <a:p>
            <a:pPr lvl="1"/>
            <a:r>
              <a:rPr lang="zh-CN" altLang="en-US" dirty="0"/>
              <a:t>例如，在关联分析中必须考虑因数据太大而无法承受多次扫描数据库的开销、可能产生在存储和计算上都无法接受的大量中间结果等。</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sp>
        <p:nvSpPr>
          <p:cNvPr id="14" name="内容占位符 2"/>
          <p:cNvSpPr>
            <a:spLocks noGrp="1"/>
          </p:cNvSpPr>
          <p:nvPr>
            <p:ph idx="1"/>
          </p:nvPr>
        </p:nvSpPr>
        <p:spPr>
          <a:xfrm>
            <a:off x="510441" y="2303584"/>
            <a:ext cx="10731319" cy="4453474"/>
          </a:xfrm>
        </p:spPr>
        <p:txBody>
          <a:bodyPr>
            <a:normAutofit fontScale="70000" lnSpcReduction="20000"/>
          </a:bodyPr>
          <a:lstStyle/>
          <a:p>
            <a:r>
              <a:rPr lang="zh-CN" altLang="en-US" dirty="0">
                <a:solidFill>
                  <a:srgbClr val="FF0000"/>
                </a:solidFill>
              </a:rPr>
              <a:t>机器学习</a:t>
            </a:r>
            <a:endParaRPr lang="en-US" altLang="zh-CN" dirty="0">
              <a:solidFill>
                <a:srgbClr val="FF0000"/>
              </a:solidFill>
            </a:endParaRPr>
          </a:p>
          <a:p>
            <a:pPr lvl="1"/>
            <a:r>
              <a:rPr lang="zh-CN" altLang="en-US" dirty="0"/>
              <a:t>学术会议：</a:t>
            </a:r>
            <a:r>
              <a:rPr lang="en-US" altLang="zh-CN" dirty="0"/>
              <a:t>NIPS</a:t>
            </a:r>
            <a:r>
              <a:rPr lang="zh-CN" altLang="en-US" dirty="0"/>
              <a:t>、</a:t>
            </a:r>
            <a:r>
              <a:rPr lang="en-US" altLang="zh-CN" dirty="0"/>
              <a:t>ICML</a:t>
            </a:r>
            <a:r>
              <a:rPr lang="zh-CN" altLang="en-US" dirty="0"/>
              <a:t>、</a:t>
            </a:r>
            <a:r>
              <a:rPr lang="en-US" altLang="zh-CN" dirty="0"/>
              <a:t>ECML</a:t>
            </a:r>
            <a:r>
              <a:rPr lang="zh-CN" altLang="en-US" dirty="0"/>
              <a:t>和</a:t>
            </a:r>
            <a:r>
              <a:rPr lang="en-US" altLang="zh-CN" dirty="0"/>
              <a:t>COLT</a:t>
            </a:r>
            <a:r>
              <a:rPr lang="zh-CN" altLang="en-US" dirty="0"/>
              <a:t>，</a:t>
            </a:r>
            <a:endParaRPr lang="en-US" altLang="zh-CN" dirty="0"/>
          </a:p>
          <a:p>
            <a:pPr lvl="1"/>
            <a:r>
              <a:rPr lang="zh-CN" altLang="en-US" dirty="0"/>
              <a:t>学术期刊：</a:t>
            </a:r>
            <a:r>
              <a:rPr lang="en-US" altLang="zh-CN" dirty="0"/>
              <a:t>《Machine Learning》</a:t>
            </a:r>
            <a:r>
              <a:rPr lang="zh-CN" altLang="en-US" dirty="0"/>
              <a:t>和</a:t>
            </a:r>
            <a:r>
              <a:rPr lang="en-US" altLang="zh-CN" dirty="0"/>
              <a:t>《Journal of Machine Learning Research》</a:t>
            </a:r>
          </a:p>
          <a:p>
            <a:r>
              <a:rPr lang="zh-CN" altLang="en-US" dirty="0">
                <a:solidFill>
                  <a:srgbClr val="FF0000"/>
                </a:solidFill>
              </a:rPr>
              <a:t>数据挖掘</a:t>
            </a:r>
            <a:endParaRPr lang="en-US" altLang="zh-CN" dirty="0">
              <a:solidFill>
                <a:srgbClr val="FF0000"/>
              </a:solidFill>
            </a:endParaRPr>
          </a:p>
          <a:p>
            <a:pPr lvl="1"/>
            <a:r>
              <a:rPr lang="zh-CN" altLang="en-US" dirty="0"/>
              <a:t>学术会议：</a:t>
            </a:r>
            <a:r>
              <a:rPr lang="en-US" altLang="zh-CN" dirty="0"/>
              <a:t>SIGKDD</a:t>
            </a:r>
            <a:r>
              <a:rPr lang="zh-CN" altLang="en-US" dirty="0"/>
              <a:t>、</a:t>
            </a:r>
            <a:r>
              <a:rPr lang="en-US" altLang="zh-CN" dirty="0"/>
              <a:t>ICDM</a:t>
            </a:r>
            <a:r>
              <a:rPr lang="zh-CN" altLang="en-US" dirty="0"/>
              <a:t>、</a:t>
            </a:r>
            <a:r>
              <a:rPr lang="en-US" altLang="zh-CN" dirty="0"/>
              <a:t>SDM</a:t>
            </a:r>
            <a:r>
              <a:rPr lang="zh-CN" altLang="en-US" dirty="0"/>
              <a:t>、</a:t>
            </a:r>
            <a:r>
              <a:rPr lang="en-US" altLang="zh-CN" dirty="0"/>
              <a:t>PKDD</a:t>
            </a:r>
            <a:r>
              <a:rPr lang="zh-CN" altLang="en-US" dirty="0"/>
              <a:t>和</a:t>
            </a:r>
            <a:r>
              <a:rPr lang="en-US" altLang="zh-CN" dirty="0"/>
              <a:t>PAKDD</a:t>
            </a:r>
          </a:p>
          <a:p>
            <a:pPr lvl="1"/>
            <a:r>
              <a:rPr lang="zh-CN" altLang="en-US" dirty="0"/>
              <a:t>学术期刊：</a:t>
            </a:r>
            <a:r>
              <a:rPr lang="en-US" altLang="zh-CN" dirty="0"/>
              <a:t>《Data Mining and Knowledge Discovery》</a:t>
            </a:r>
            <a:r>
              <a:rPr lang="zh-CN" altLang="en-US" dirty="0"/>
              <a:t>和</a:t>
            </a:r>
            <a:r>
              <a:rPr lang="en-US" altLang="zh-CN" dirty="0"/>
              <a:t>《IEEE Transactions on Knowledge and Data Engineering》</a:t>
            </a:r>
          </a:p>
          <a:p>
            <a:r>
              <a:rPr lang="zh-CN" altLang="en-US" dirty="0">
                <a:solidFill>
                  <a:srgbClr val="FF0000"/>
                </a:solidFill>
              </a:rPr>
              <a:t>人工智能</a:t>
            </a:r>
            <a:endParaRPr lang="en-US" altLang="zh-CN" dirty="0">
              <a:solidFill>
                <a:srgbClr val="FF0000"/>
              </a:solidFill>
            </a:endParaRPr>
          </a:p>
          <a:p>
            <a:pPr lvl="1"/>
            <a:r>
              <a:rPr lang="zh-CN" altLang="en-US" dirty="0"/>
              <a:t>学术会议：</a:t>
            </a:r>
            <a:r>
              <a:rPr lang="en-US" altLang="zh-CN" dirty="0"/>
              <a:t>IJCAI</a:t>
            </a:r>
            <a:r>
              <a:rPr lang="zh-CN" altLang="en-US" dirty="0"/>
              <a:t>和</a:t>
            </a:r>
            <a:r>
              <a:rPr lang="en-US" altLang="zh-CN" dirty="0"/>
              <a:t>AAAI</a:t>
            </a:r>
            <a:r>
              <a:rPr lang="zh-CN" altLang="en-US" dirty="0"/>
              <a:t>、</a:t>
            </a:r>
            <a:endParaRPr lang="en-US" altLang="zh-CN" dirty="0"/>
          </a:p>
          <a:p>
            <a:r>
              <a:rPr lang="zh-CN" altLang="en-US" dirty="0">
                <a:solidFill>
                  <a:srgbClr val="FF0000"/>
                </a:solidFill>
              </a:rPr>
              <a:t>数据库</a:t>
            </a:r>
            <a:endParaRPr lang="en-US" altLang="zh-CN" dirty="0">
              <a:solidFill>
                <a:srgbClr val="FF0000"/>
              </a:solidFill>
            </a:endParaRPr>
          </a:p>
          <a:p>
            <a:pPr lvl="1"/>
            <a:r>
              <a:rPr lang="zh-CN" altLang="en-US" dirty="0"/>
              <a:t>学术会议：</a:t>
            </a:r>
            <a:r>
              <a:rPr lang="en-US" altLang="zh-CN" dirty="0"/>
              <a:t>SIGMOD</a:t>
            </a:r>
            <a:r>
              <a:rPr lang="zh-CN" altLang="en-US" dirty="0"/>
              <a:t>、</a:t>
            </a:r>
            <a:r>
              <a:rPr lang="en-US" altLang="zh-CN" dirty="0"/>
              <a:t>VLDB</a:t>
            </a:r>
            <a:r>
              <a:rPr lang="zh-CN" altLang="en-US" dirty="0"/>
              <a:t>、</a:t>
            </a:r>
            <a:r>
              <a:rPr lang="en-US" altLang="zh-CN" dirty="0"/>
              <a:t>ICDE</a:t>
            </a:r>
            <a:r>
              <a:rPr lang="zh-CN" altLang="en-US" dirty="0"/>
              <a:t>，</a:t>
            </a:r>
            <a:endParaRPr lang="en-US" altLang="zh-CN" dirty="0"/>
          </a:p>
          <a:p>
            <a:r>
              <a:rPr lang="zh-CN" altLang="en-US" dirty="0"/>
              <a:t>其它一些顶级期刊如</a:t>
            </a:r>
            <a:endParaRPr lang="en-US" altLang="zh-CN" dirty="0"/>
          </a:p>
          <a:p>
            <a:pPr lvl="1"/>
            <a:r>
              <a:rPr lang="en-US" altLang="zh-CN" dirty="0"/>
              <a:t>《Artificial Intelligence》</a:t>
            </a:r>
            <a:r>
              <a:rPr lang="zh-CN" altLang="en-US" dirty="0"/>
              <a:t>、</a:t>
            </a:r>
            <a:endParaRPr lang="en-US" altLang="zh-CN" dirty="0"/>
          </a:p>
          <a:p>
            <a:pPr lvl="1"/>
            <a:r>
              <a:rPr lang="en-US" altLang="zh-CN" dirty="0"/>
              <a:t>《Journal of Artificial Intelligence Research》</a:t>
            </a:r>
            <a:r>
              <a:rPr lang="zh-CN" altLang="en-US" dirty="0"/>
              <a:t>、</a:t>
            </a:r>
            <a:endParaRPr lang="en-US" altLang="zh-CN" dirty="0"/>
          </a:p>
          <a:p>
            <a:pPr lvl="1"/>
            <a:r>
              <a:rPr lang="en-US" altLang="zh-CN" dirty="0"/>
              <a:t>《IEEE Transactions on Pattern Analysis and Machine Intelligence》</a:t>
            </a:r>
            <a:r>
              <a:rPr lang="zh-CN" altLang="en-US" dirty="0"/>
              <a:t>、</a:t>
            </a:r>
            <a:endParaRPr lang="en-US" altLang="zh-CN" dirty="0"/>
          </a:p>
          <a:p>
            <a:pPr lvl="1"/>
            <a:r>
              <a:rPr lang="en-US" altLang="zh-CN" dirty="0"/>
              <a:t>《Neural Computation》</a:t>
            </a:r>
            <a:r>
              <a:rPr lang="zh-CN" altLang="en-US" dirty="0"/>
              <a:t>等也经常发表机器学习和数据挖掘方面的论文</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4"/>
          <a:stretch>
            <a:fillRect/>
          </a:stretch>
        </p:blipFill>
        <p:spPr>
          <a:xfrm>
            <a:off x="0" y="2472746"/>
            <a:ext cx="12192000" cy="392826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4"/>
          <a:stretch>
            <a:fillRect/>
          </a:stretch>
        </p:blipFill>
        <p:spPr>
          <a:xfrm>
            <a:off x="371600" y="0"/>
            <a:ext cx="11448799"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4"/>
          <a:stretch>
            <a:fillRect/>
          </a:stretch>
        </p:blipFill>
        <p:spPr>
          <a:xfrm>
            <a:off x="13648" y="1445126"/>
            <a:ext cx="12192000" cy="519952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4"/>
          <a:stretch>
            <a:fillRect/>
          </a:stretch>
        </p:blipFill>
        <p:spPr>
          <a:xfrm>
            <a:off x="13648" y="1381093"/>
            <a:ext cx="12192000" cy="53827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13648" y="1"/>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256294" y="1299659"/>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网络教学信息</a:t>
            </a:r>
            <a:endParaRPr lang="zh-CN" altLang="en-US" dirty="0"/>
          </a:p>
        </p:txBody>
      </p:sp>
      <p:sp>
        <p:nvSpPr>
          <p:cNvPr id="12" name="内容占位符 2"/>
          <p:cNvSpPr>
            <a:spLocks noGrp="1"/>
          </p:cNvSpPr>
          <p:nvPr>
            <p:ph idx="1"/>
          </p:nvPr>
        </p:nvSpPr>
        <p:spPr>
          <a:xfrm>
            <a:off x="378805" y="2442659"/>
            <a:ext cx="11473226" cy="4839816"/>
          </a:xfrm>
        </p:spPr>
        <p:txBody>
          <a:bodyPr>
            <a:normAutofit/>
          </a:bodyPr>
          <a:lstStyle/>
          <a:p>
            <a:r>
              <a:rPr lang="zh-CN" altLang="en-US" dirty="0"/>
              <a:t>斯坦福机器学习</a:t>
            </a:r>
            <a:endParaRPr lang="en-US" altLang="zh-CN" dirty="0"/>
          </a:p>
          <a:p>
            <a:pPr lvl="1"/>
            <a:r>
              <a:rPr lang="en-US" altLang="zh-CN" dirty="0">
                <a:hlinkClick r:id="rId4"/>
              </a:rPr>
              <a:t>http://v.163.com/special/opencourse/machinelearning.html</a:t>
            </a:r>
            <a:endParaRPr lang="en-US" altLang="zh-CN" dirty="0"/>
          </a:p>
          <a:p>
            <a:r>
              <a:rPr lang="en-US" altLang="zh-CN" dirty="0"/>
              <a:t>CMU </a:t>
            </a:r>
            <a:r>
              <a:rPr lang="zh-CN" altLang="en-US" dirty="0"/>
              <a:t>机器学习课程</a:t>
            </a:r>
            <a:endParaRPr lang="en-US" altLang="zh-CN" dirty="0"/>
          </a:p>
          <a:p>
            <a:pPr lvl="1"/>
            <a:r>
              <a:rPr lang="en-US" altLang="zh-CN" dirty="0"/>
              <a:t>http://www.cs.cmu.edu/~epxing/Class/10715/  </a:t>
            </a:r>
            <a:endParaRPr lang="zh-CN" altLang="en-US" dirty="0"/>
          </a:p>
          <a:p>
            <a:pPr lvl="1"/>
            <a:r>
              <a:rPr lang="en-US" altLang="zh-CN" dirty="0"/>
              <a:t>http://www.cs.cmu.edu/~epxing/Class/10708/  </a:t>
            </a:r>
            <a:r>
              <a:rPr lang="zh-CN" altLang="en-US" dirty="0"/>
              <a:t>视频</a:t>
            </a:r>
          </a:p>
          <a:p>
            <a:pPr lvl="1"/>
            <a:r>
              <a:rPr lang="en-US" altLang="zh-CN" dirty="0">
                <a:hlinkClick r:id="rId5"/>
              </a:rPr>
              <a:t>http://www.cs.cmu.edu/~epxing/Class/10701</a:t>
            </a:r>
            <a:endParaRPr lang="en-US" altLang="zh-CN" dirty="0"/>
          </a:p>
          <a:p>
            <a:pPr lvl="1"/>
            <a:r>
              <a:rPr lang="en-US" altLang="zh-CN" dirty="0"/>
              <a:t>https://sites.google.com/site/10601a14spring/syllabus </a:t>
            </a:r>
          </a:p>
          <a:p>
            <a:r>
              <a:rPr lang="en-US" altLang="zh-CN" dirty="0"/>
              <a:t>http://wenku.baidu.com/course/view/49e8b8f67c1cfad6195fa705</a:t>
            </a:r>
            <a:endParaRPr lang="zh-CN" altLang="en-US" dirty="0"/>
          </a:p>
          <a:p>
            <a:endParaRPr lang="en-US" altLang="zh-CN" dirty="0"/>
          </a:p>
          <a:p>
            <a:pPr lvl="1"/>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p:nvPr/>
        </p:nvSpPr>
        <p:spPr>
          <a:xfrm>
            <a:off x="398401" y="132974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4"/>
          <a:stretch>
            <a:fillRect/>
          </a:stretch>
        </p:blipFill>
        <p:spPr>
          <a:xfrm>
            <a:off x="501316" y="0"/>
            <a:ext cx="11189368" cy="685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机器学习和统计学习</a:t>
            </a:r>
            <a:endParaRPr lang="zh-CN" altLang="en-US" dirty="0"/>
          </a:p>
        </p:txBody>
      </p:sp>
      <p:sp>
        <p:nvSpPr>
          <p:cNvPr id="12" name="内容占位符 6"/>
          <p:cNvSpPr>
            <a:spLocks noGrp="1"/>
          </p:cNvSpPr>
          <p:nvPr>
            <p:ph idx="1"/>
          </p:nvPr>
        </p:nvSpPr>
        <p:spPr>
          <a:xfrm>
            <a:off x="326393" y="2625890"/>
            <a:ext cx="11220838" cy="4839816"/>
          </a:xfrm>
        </p:spPr>
        <p:txBody>
          <a:bodyPr>
            <a:normAutofit/>
          </a:bodyPr>
          <a:lstStyle/>
          <a:p>
            <a:r>
              <a:rPr lang="zh-CN" altLang="en-US" sz="2000" b="1" dirty="0">
                <a:solidFill>
                  <a:srgbClr val="C00000"/>
                </a:solidFill>
              </a:rPr>
              <a:t>维基百科：</a:t>
            </a:r>
            <a:endParaRPr lang="en-US" altLang="zh-CN" sz="2000" b="1" dirty="0">
              <a:solidFill>
                <a:srgbClr val="C00000"/>
              </a:solidFill>
            </a:endParaRPr>
          </a:p>
          <a:p>
            <a:pPr>
              <a:lnSpc>
                <a:spcPct val="160000"/>
              </a:lnSpc>
            </a:pPr>
            <a:r>
              <a:rPr lang="zh-CN" altLang="en-US" sz="2000" b="1" dirty="0"/>
              <a:t>机器学习</a:t>
            </a:r>
            <a:r>
              <a:rPr lang="zh-CN" altLang="en-US" sz="2000" dirty="0"/>
              <a:t>是近</a:t>
            </a:r>
            <a:r>
              <a:rPr lang="en-US" altLang="zh-CN" sz="2000" dirty="0"/>
              <a:t>20</a:t>
            </a:r>
            <a:r>
              <a:rPr lang="zh-CN" altLang="en-US" sz="2000" dirty="0"/>
              <a:t>多年兴起的一门</a:t>
            </a:r>
            <a:r>
              <a:rPr lang="zh-CN" altLang="en-US" sz="2000" b="1" dirty="0">
                <a:solidFill>
                  <a:srgbClr val="FF0000"/>
                </a:solidFill>
              </a:rPr>
              <a:t>多领域交叉学科，涉及概率论、统计学、逼近论、凸分析、算法复杂度理论</a:t>
            </a:r>
            <a:r>
              <a:rPr lang="zh-CN" altLang="en-US" sz="2000" dirty="0"/>
              <a:t>等多门学科。机器学习理论主要是设计和分析一些让计算机可以</a:t>
            </a:r>
            <a:r>
              <a:rPr lang="zh-CN" altLang="en-US" sz="2000" b="1" dirty="0">
                <a:solidFill>
                  <a:srgbClr val="FF0000"/>
                </a:solidFill>
              </a:rPr>
              <a:t>自动“学习”</a:t>
            </a:r>
            <a:r>
              <a:rPr lang="zh-CN" altLang="en-US" sz="2000" dirty="0"/>
              <a:t>的算法。</a:t>
            </a:r>
            <a:r>
              <a:rPr lang="zh-CN" altLang="en-US" sz="2000" b="1" dirty="0"/>
              <a:t>机器学习算法</a:t>
            </a:r>
            <a:r>
              <a:rPr lang="zh-CN" altLang="en-US" sz="2000" dirty="0"/>
              <a:t>是一类从数据中自动分析获得规律，并利用规律对未知数据进行预测的算法。因为学习算法中涉及了大量的统计学理论，</a:t>
            </a:r>
            <a:r>
              <a:rPr lang="zh-CN" altLang="en-US" sz="2000" b="1" dirty="0">
                <a:solidFill>
                  <a:srgbClr val="FF0000"/>
                </a:solidFill>
              </a:rPr>
              <a:t>机器学习与统计推断学联系尤为密切，也被称为统计学习理论</a:t>
            </a:r>
            <a:r>
              <a:rPr lang="zh-CN" altLang="en-US" sz="2000" dirty="0">
                <a:solidFill>
                  <a:srgbClr val="FF0000"/>
                </a:solidFill>
              </a:rPr>
              <a:t>。</a:t>
            </a:r>
            <a:r>
              <a:rPr lang="zh-CN" altLang="en-US" sz="2000" dirty="0"/>
              <a:t>算法设计方面，机器学习理论关注可以实现的，行之有效的学习算法。很多推论问题属于无程序可循难度，所以部分的机器学习研究是开发容易处理的近似算法。</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统计学习和机器学习</a:t>
            </a:r>
          </a:p>
        </p:txBody>
      </p:sp>
      <p:sp>
        <p:nvSpPr>
          <p:cNvPr id="12" name="内容占位符 2"/>
          <p:cNvSpPr>
            <a:spLocks noGrp="1"/>
          </p:cNvSpPr>
          <p:nvPr>
            <p:ph idx="1"/>
          </p:nvPr>
        </p:nvSpPr>
        <p:spPr>
          <a:xfrm>
            <a:off x="326393" y="2524099"/>
            <a:ext cx="11291176" cy="4839816"/>
          </a:xfrm>
        </p:spPr>
        <p:txBody>
          <a:bodyPr/>
          <a:lstStyle/>
          <a:p>
            <a:r>
              <a:rPr lang="en-US" altLang="zh-CN" dirty="0"/>
              <a:t>Brendan O’Connor</a:t>
            </a:r>
            <a:r>
              <a:rPr lang="zh-CN" altLang="en-US" dirty="0"/>
              <a:t>的博文</a:t>
            </a:r>
            <a:r>
              <a:rPr lang="en-US" altLang="zh-CN" dirty="0">
                <a:hlinkClick r:id="rId4"/>
              </a:rPr>
              <a:t>Statistics vs. Machine Learning, fight!</a:t>
            </a:r>
            <a:r>
              <a:rPr lang="zh-CN" altLang="en-US" dirty="0"/>
              <a:t>，初稿是</a:t>
            </a:r>
            <a:r>
              <a:rPr lang="en-US" altLang="zh-CN" dirty="0"/>
              <a:t>08</a:t>
            </a:r>
            <a:r>
              <a:rPr lang="zh-CN" altLang="en-US" dirty="0"/>
              <a:t>年写的，或许和作者的机器学习背景有关，他在</a:t>
            </a:r>
            <a:r>
              <a:rPr lang="zh-CN" altLang="en-US" dirty="0">
                <a:solidFill>
                  <a:srgbClr val="FF0000"/>
                </a:solidFill>
              </a:rPr>
              <a:t>初稿中主要是贬低了统计学</a:t>
            </a:r>
            <a:r>
              <a:rPr lang="zh-CN" altLang="en-US" dirty="0"/>
              <a:t>，思想和</a:t>
            </a:r>
            <a:r>
              <a:rPr lang="en-US" altLang="zh-CN" dirty="0"/>
              <a:t>[1]</a:t>
            </a:r>
            <a:r>
              <a:rPr lang="zh-CN" altLang="en-US" dirty="0"/>
              <a:t>有点类似，认为机器学习比统计学多了些</a:t>
            </a:r>
            <a:r>
              <a:rPr lang="en-US" altLang="zh-CN" dirty="0"/>
              <a:t>Algorithm Modeling</a:t>
            </a:r>
            <a:r>
              <a:rPr lang="zh-CN" altLang="en-US" dirty="0"/>
              <a:t>方面内容，比如</a:t>
            </a:r>
            <a:r>
              <a:rPr lang="en-US" altLang="zh-CN" dirty="0"/>
              <a:t>SVM</a:t>
            </a:r>
            <a:r>
              <a:rPr lang="zh-CN" altLang="en-US" dirty="0"/>
              <a:t>的</a:t>
            </a:r>
            <a:r>
              <a:rPr lang="en-US" altLang="zh-CN" dirty="0"/>
              <a:t>Max-margin</a:t>
            </a:r>
            <a:r>
              <a:rPr lang="zh-CN" altLang="en-US" dirty="0"/>
              <a:t>，决策树等，此外他认为机器学习更偏实际。但</a:t>
            </a:r>
            <a:r>
              <a:rPr lang="en-US" altLang="zh-CN" dirty="0"/>
              <a:t>09</a:t>
            </a:r>
            <a:r>
              <a:rPr lang="zh-CN" altLang="en-US" dirty="0"/>
              <a:t>年十月的时候他</a:t>
            </a:r>
            <a:r>
              <a:rPr lang="zh-CN" altLang="en-US" dirty="0">
                <a:solidFill>
                  <a:srgbClr val="FF0000"/>
                </a:solidFill>
              </a:rPr>
              <a:t>转而放弃自己原来的观点</a:t>
            </a:r>
            <a:r>
              <a:rPr lang="zh-CN" altLang="en-US" dirty="0"/>
              <a:t>，认为统计才是</a:t>
            </a:r>
            <a:r>
              <a:rPr lang="en-US" altLang="zh-CN" dirty="0"/>
              <a:t>real deal: Statistics, not machine learning, is the real deal, but unfortunately suffers from bad marketing.</a:t>
            </a:r>
          </a:p>
          <a:p>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内容占位符 3"/>
          <p:cNvGraphicFramePr>
            <a:graphicFrameLocks noGrp="1"/>
          </p:cNvGraphicFramePr>
          <p:nvPr>
            <p:ph idx="1"/>
          </p:nvPr>
        </p:nvGraphicFramePr>
        <p:xfrm>
          <a:off x="2225202" y="2326416"/>
          <a:ext cx="7741596" cy="4265342"/>
        </p:xfrm>
        <a:graphic>
          <a:graphicData uri="http://schemas.openxmlformats.org/drawingml/2006/table">
            <a:tbl>
              <a:tblPr>
                <a:tableStyleId>{08FB837D-C827-4EFA-A057-4D05807E0F7C}</a:tableStyleId>
              </a:tblPr>
              <a:tblGrid>
                <a:gridCol w="3870798">
                  <a:extLst>
                    <a:ext uri="{9D8B030D-6E8A-4147-A177-3AD203B41FA5}">
                      <a16:colId xmlns:a16="http://schemas.microsoft.com/office/drawing/2014/main" val="20000"/>
                    </a:ext>
                  </a:extLst>
                </a:gridCol>
                <a:gridCol w="3870798">
                  <a:extLst>
                    <a:ext uri="{9D8B030D-6E8A-4147-A177-3AD203B41FA5}">
                      <a16:colId xmlns:a16="http://schemas.microsoft.com/office/drawing/2014/main" val="20001"/>
                    </a:ext>
                  </a:extLst>
                </a:gridCol>
              </a:tblGrid>
              <a:tr h="380869">
                <a:tc gridSpan="2">
                  <a:txBody>
                    <a:bodyPr/>
                    <a:lstStyle/>
                    <a:p>
                      <a:pPr algn="ctr"/>
                      <a:r>
                        <a:rPr lang="en-US" sz="2300" dirty="0"/>
                        <a:t>Glossary</a:t>
                      </a:r>
                      <a:r>
                        <a:rPr lang="zh-CN" altLang="en-US" sz="2300" dirty="0"/>
                        <a:t>（</a:t>
                      </a:r>
                      <a:r>
                        <a:rPr lang="en-US" altLang="zh-CN" sz="2300" dirty="0">
                          <a:hlinkClick r:id="rId4"/>
                        </a:rPr>
                        <a:t>Robert </a:t>
                      </a:r>
                      <a:r>
                        <a:rPr lang="en-US" altLang="zh-CN" sz="2300" dirty="0" err="1">
                          <a:hlinkClick r:id="rId4"/>
                        </a:rPr>
                        <a:t>Tibshiriani</a:t>
                      </a:r>
                      <a:r>
                        <a:rPr lang="zh-CN" altLang="en-US" sz="2300" dirty="0"/>
                        <a:t>）</a:t>
                      </a:r>
                      <a:endParaRPr lang="en-US" sz="2300" dirty="0"/>
                    </a:p>
                  </a:txBody>
                  <a:tcPr marL="86235" marR="86235" marT="43117" marB="43117" anchor="ctr"/>
                </a:tc>
                <a:tc hMerge="1">
                  <a:txBody>
                    <a:bodyPr/>
                    <a:lstStyle/>
                    <a:p>
                      <a:endParaRPr lang="zh-CN"/>
                    </a:p>
                  </a:txBody>
                  <a:tcPr/>
                </a:tc>
                <a:extLst>
                  <a:ext uri="{0D108BD9-81ED-4DB2-BD59-A6C34878D82A}">
                    <a16:rowId xmlns:a16="http://schemas.microsoft.com/office/drawing/2014/main" val="10000"/>
                  </a:ext>
                </a:extLst>
              </a:tr>
              <a:tr h="380869">
                <a:tc>
                  <a:txBody>
                    <a:bodyPr/>
                    <a:lstStyle/>
                    <a:p>
                      <a:r>
                        <a:rPr lang="en-US" sz="2300" dirty="0">
                          <a:ln>
                            <a:solidFill>
                              <a:srgbClr val="C00000"/>
                            </a:solidFill>
                          </a:ln>
                          <a:solidFill>
                            <a:srgbClr val="FF0000"/>
                          </a:solidFill>
                        </a:rPr>
                        <a:t>Machine learning</a:t>
                      </a:r>
                    </a:p>
                  </a:txBody>
                  <a:tcPr marL="17966" marR="17966" marT="17966" marB="17966" anchor="ctr"/>
                </a:tc>
                <a:tc>
                  <a:txBody>
                    <a:bodyPr/>
                    <a:lstStyle/>
                    <a:p>
                      <a:r>
                        <a:rPr lang="en-US" sz="2300" dirty="0">
                          <a:ln>
                            <a:solidFill>
                              <a:srgbClr val="C00000"/>
                            </a:solidFill>
                          </a:ln>
                        </a:rPr>
                        <a:t>Statistics</a:t>
                      </a:r>
                    </a:p>
                  </a:txBody>
                  <a:tcPr marL="17966" marR="17966" marT="17966" marB="17966" anchor="ctr"/>
                </a:tc>
                <a:extLst>
                  <a:ext uri="{0D108BD9-81ED-4DB2-BD59-A6C34878D82A}">
                    <a16:rowId xmlns:a16="http://schemas.microsoft.com/office/drawing/2014/main" val="10001"/>
                  </a:ext>
                </a:extLst>
              </a:tr>
              <a:tr h="343599">
                <a:tc>
                  <a:txBody>
                    <a:bodyPr/>
                    <a:lstStyle/>
                    <a:p>
                      <a:r>
                        <a:rPr lang="en-US" sz="2300" dirty="0"/>
                        <a:t>network, graphs</a:t>
                      </a:r>
                    </a:p>
                  </a:txBody>
                  <a:tcPr marL="17966" marR="17966" marT="17966" marB="17966" anchor="ctr"/>
                </a:tc>
                <a:tc>
                  <a:txBody>
                    <a:bodyPr/>
                    <a:lstStyle/>
                    <a:p>
                      <a:r>
                        <a:rPr lang="en-US" sz="2300" dirty="0"/>
                        <a:t>model</a:t>
                      </a:r>
                    </a:p>
                  </a:txBody>
                  <a:tcPr marL="17966" marR="17966" marT="17966" marB="17966" anchor="ctr"/>
                </a:tc>
                <a:extLst>
                  <a:ext uri="{0D108BD9-81ED-4DB2-BD59-A6C34878D82A}">
                    <a16:rowId xmlns:a16="http://schemas.microsoft.com/office/drawing/2014/main" val="10002"/>
                  </a:ext>
                </a:extLst>
              </a:tr>
              <a:tr h="144716">
                <a:tc>
                  <a:txBody>
                    <a:bodyPr/>
                    <a:lstStyle/>
                    <a:p>
                      <a:r>
                        <a:rPr lang="en-US" sz="2300"/>
                        <a:t>weights</a:t>
                      </a:r>
                    </a:p>
                  </a:txBody>
                  <a:tcPr marL="17966" marR="17966" marT="17966" marB="17966" anchor="ctr"/>
                </a:tc>
                <a:tc>
                  <a:txBody>
                    <a:bodyPr/>
                    <a:lstStyle/>
                    <a:p>
                      <a:r>
                        <a:rPr lang="en-US" sz="2300" dirty="0"/>
                        <a:t>parameters</a:t>
                      </a:r>
                    </a:p>
                  </a:txBody>
                  <a:tcPr marL="17966" marR="17966" marT="17966" marB="17966" anchor="ctr"/>
                </a:tc>
                <a:extLst>
                  <a:ext uri="{0D108BD9-81ED-4DB2-BD59-A6C34878D82A}">
                    <a16:rowId xmlns:a16="http://schemas.microsoft.com/office/drawing/2014/main" val="10003"/>
                  </a:ext>
                </a:extLst>
              </a:tr>
              <a:tr h="380869">
                <a:tc>
                  <a:txBody>
                    <a:bodyPr/>
                    <a:lstStyle/>
                    <a:p>
                      <a:r>
                        <a:rPr lang="en-US" sz="2300"/>
                        <a:t>learning</a:t>
                      </a:r>
                    </a:p>
                  </a:txBody>
                  <a:tcPr marL="17966" marR="17966" marT="17966" marB="17966" anchor="ctr"/>
                </a:tc>
                <a:tc>
                  <a:txBody>
                    <a:bodyPr/>
                    <a:lstStyle/>
                    <a:p>
                      <a:r>
                        <a:rPr lang="en-US" sz="2300" dirty="0"/>
                        <a:t>fitting</a:t>
                      </a:r>
                    </a:p>
                  </a:txBody>
                  <a:tcPr marL="17966" marR="17966" marT="17966" marB="17966" anchor="ctr"/>
                </a:tc>
                <a:extLst>
                  <a:ext uri="{0D108BD9-81ED-4DB2-BD59-A6C34878D82A}">
                    <a16:rowId xmlns:a16="http://schemas.microsoft.com/office/drawing/2014/main" val="10004"/>
                  </a:ext>
                </a:extLst>
              </a:tr>
              <a:tr h="380869">
                <a:tc>
                  <a:txBody>
                    <a:bodyPr/>
                    <a:lstStyle/>
                    <a:p>
                      <a:r>
                        <a:rPr lang="en-US" sz="2300"/>
                        <a:t>generalization</a:t>
                      </a:r>
                    </a:p>
                  </a:txBody>
                  <a:tcPr marL="17966" marR="17966" marT="17966" marB="17966" anchor="ctr"/>
                </a:tc>
                <a:tc>
                  <a:txBody>
                    <a:bodyPr/>
                    <a:lstStyle/>
                    <a:p>
                      <a:r>
                        <a:rPr lang="en-US" sz="2300" dirty="0"/>
                        <a:t>test set performance</a:t>
                      </a:r>
                    </a:p>
                  </a:txBody>
                  <a:tcPr marL="17966" marR="17966" marT="17966" marB="17966" anchor="ctr"/>
                </a:tc>
                <a:extLst>
                  <a:ext uri="{0D108BD9-81ED-4DB2-BD59-A6C34878D82A}">
                    <a16:rowId xmlns:a16="http://schemas.microsoft.com/office/drawing/2014/main" val="10005"/>
                  </a:ext>
                </a:extLst>
              </a:tr>
              <a:tr h="380869">
                <a:tc>
                  <a:txBody>
                    <a:bodyPr/>
                    <a:lstStyle/>
                    <a:p>
                      <a:r>
                        <a:rPr lang="en-US" sz="2300"/>
                        <a:t>supervised learning</a:t>
                      </a:r>
                    </a:p>
                  </a:txBody>
                  <a:tcPr marL="17966" marR="17966" marT="17966" marB="17966" anchor="ctr"/>
                </a:tc>
                <a:tc>
                  <a:txBody>
                    <a:bodyPr/>
                    <a:lstStyle/>
                    <a:p>
                      <a:r>
                        <a:rPr lang="en-US" sz="2300" dirty="0"/>
                        <a:t>regression/classiﬁcation</a:t>
                      </a:r>
                    </a:p>
                  </a:txBody>
                  <a:tcPr marL="17966" marR="17966" marT="17966" marB="17966" anchor="ctr"/>
                </a:tc>
                <a:extLst>
                  <a:ext uri="{0D108BD9-81ED-4DB2-BD59-A6C34878D82A}">
                    <a16:rowId xmlns:a16="http://schemas.microsoft.com/office/drawing/2014/main" val="10006"/>
                  </a:ext>
                </a:extLst>
              </a:tr>
              <a:tr h="380869">
                <a:tc>
                  <a:txBody>
                    <a:bodyPr/>
                    <a:lstStyle/>
                    <a:p>
                      <a:r>
                        <a:rPr lang="en-US" sz="2300"/>
                        <a:t>unsupervised learning</a:t>
                      </a:r>
                    </a:p>
                  </a:txBody>
                  <a:tcPr marL="17966" marR="17966" marT="17966" marB="17966" anchor="ctr"/>
                </a:tc>
                <a:tc>
                  <a:txBody>
                    <a:bodyPr/>
                    <a:lstStyle/>
                    <a:p>
                      <a:r>
                        <a:rPr lang="en-US" sz="2300" dirty="0"/>
                        <a:t>density estimation, clustering</a:t>
                      </a:r>
                    </a:p>
                  </a:txBody>
                  <a:tcPr marL="17966" marR="17966" marT="17966" marB="17966" anchor="ctr"/>
                </a:tc>
                <a:extLst>
                  <a:ext uri="{0D108BD9-81ED-4DB2-BD59-A6C34878D82A}">
                    <a16:rowId xmlns:a16="http://schemas.microsoft.com/office/drawing/2014/main" val="10007"/>
                  </a:ext>
                </a:extLst>
              </a:tr>
              <a:tr h="380869">
                <a:tc>
                  <a:txBody>
                    <a:bodyPr/>
                    <a:lstStyle/>
                    <a:p>
                      <a:r>
                        <a:rPr lang="en-US" sz="2300"/>
                        <a:t>large grant = $1,000,000</a:t>
                      </a:r>
                    </a:p>
                  </a:txBody>
                  <a:tcPr marL="17966" marR="17966" marT="17966" marB="17966" anchor="ctr"/>
                </a:tc>
                <a:tc>
                  <a:txBody>
                    <a:bodyPr/>
                    <a:lstStyle/>
                    <a:p>
                      <a:r>
                        <a:rPr lang="en-US" sz="2300" dirty="0"/>
                        <a:t>large grant = $50,000</a:t>
                      </a:r>
                    </a:p>
                  </a:txBody>
                  <a:tcPr marL="17966" marR="17966" marT="17966" marB="17966" anchor="ctr"/>
                </a:tc>
                <a:extLst>
                  <a:ext uri="{0D108BD9-81ED-4DB2-BD59-A6C34878D82A}">
                    <a16:rowId xmlns:a16="http://schemas.microsoft.com/office/drawing/2014/main" val="10008"/>
                  </a:ext>
                </a:extLst>
              </a:tr>
              <a:tr h="725807">
                <a:tc>
                  <a:txBody>
                    <a:bodyPr/>
                    <a:lstStyle/>
                    <a:p>
                      <a:r>
                        <a:rPr lang="en-US" sz="2300"/>
                        <a:t>nice place to have a meeting:</a:t>
                      </a:r>
                      <a:br>
                        <a:rPr lang="en-US" sz="2300"/>
                      </a:br>
                      <a:r>
                        <a:rPr lang="en-US" sz="2300"/>
                        <a:t>Snowbird, Utah, French Alps</a:t>
                      </a:r>
                    </a:p>
                  </a:txBody>
                  <a:tcPr marL="17966" marR="17966" marT="17966" marB="17966" anchor="ctr"/>
                </a:tc>
                <a:tc>
                  <a:txBody>
                    <a:bodyPr/>
                    <a:lstStyle/>
                    <a:p>
                      <a:r>
                        <a:rPr lang="en-US" sz="2300" dirty="0"/>
                        <a:t>nice place to have a meeting:</a:t>
                      </a:r>
                      <a:br>
                        <a:rPr lang="en-US" sz="2300" dirty="0"/>
                      </a:br>
                      <a:r>
                        <a:rPr lang="en-US" sz="2300" dirty="0"/>
                        <a:t>Las Vegas in August</a:t>
                      </a:r>
                    </a:p>
                  </a:txBody>
                  <a:tcPr marL="17966" marR="17966" marT="17966" marB="17966" anchor="ctr"/>
                </a:tc>
                <a:extLst>
                  <a:ext uri="{0D108BD9-81ED-4DB2-BD59-A6C34878D82A}">
                    <a16:rowId xmlns:a16="http://schemas.microsoft.com/office/drawing/2014/main" val="10009"/>
                  </a:ext>
                </a:extLst>
              </a:tr>
            </a:tbl>
          </a:graphicData>
        </a:graphic>
      </p:graphicFrame>
      <p:sp>
        <p:nvSpPr>
          <p:cNvPr id="15" name="标题 1"/>
          <p:cNvSpPr txBox="1"/>
          <p:nvPr/>
        </p:nvSpPr>
        <p:spPr>
          <a:xfrm>
            <a:off x="398401" y="1401111"/>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统计学习和机器学习</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1111"/>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统计学习和机器学习</a:t>
            </a:r>
          </a:p>
        </p:txBody>
      </p:sp>
      <p:sp>
        <p:nvSpPr>
          <p:cNvPr id="12" name="内容占位符 2"/>
          <p:cNvSpPr>
            <a:spLocks noGrp="1"/>
          </p:cNvSpPr>
          <p:nvPr>
            <p:ph idx="1"/>
          </p:nvPr>
        </p:nvSpPr>
        <p:spPr>
          <a:xfrm>
            <a:off x="326392" y="2697255"/>
            <a:ext cx="10798807" cy="4839816"/>
          </a:xfrm>
        </p:spPr>
        <p:txBody>
          <a:bodyPr/>
          <a:lstStyle/>
          <a:p>
            <a:r>
              <a:rPr lang="en-US" altLang="zh-CN" dirty="0"/>
              <a:t>---Simon </a:t>
            </a:r>
            <a:r>
              <a:rPr lang="en-US" altLang="zh-CN" dirty="0" err="1"/>
              <a:t>Blomberg</a:t>
            </a:r>
            <a:r>
              <a:rPr lang="en-US" altLang="zh-CN" dirty="0"/>
              <a:t>:</a:t>
            </a:r>
          </a:p>
          <a:p>
            <a:pPr lvl="1"/>
            <a:r>
              <a:rPr lang="en-US" altLang="zh-CN" i="1" dirty="0"/>
              <a:t>From R’s fortunes package: To paraphrase provocatively, ‘machine learning is statistics minus any checking of models and assumptions’.</a:t>
            </a:r>
          </a:p>
          <a:p>
            <a:endParaRPr lang="en-US" altLang="zh-CN" dirty="0"/>
          </a:p>
          <a:p>
            <a:r>
              <a:rPr lang="en-US" altLang="zh-CN" dirty="0"/>
              <a:t>---Andrew </a:t>
            </a:r>
            <a:r>
              <a:rPr lang="en-US" altLang="zh-CN" dirty="0" err="1"/>
              <a:t>Gelman</a:t>
            </a:r>
            <a:r>
              <a:rPr lang="en-US" altLang="zh-CN" dirty="0"/>
              <a:t>:</a:t>
            </a:r>
          </a:p>
          <a:p>
            <a:pPr lvl="1"/>
            <a:r>
              <a:rPr lang="en-US" altLang="zh-CN" i="1" dirty="0"/>
              <a:t>In that case, maybe we should get rid of checking of models and assumptions more often. Then maybe we’d be able to solve some of the problems that the machine learning people can solve but we can’t!</a:t>
            </a:r>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10914872"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统计学习和机器学习</a:t>
            </a:r>
            <a:endParaRPr lang="zh-CN" altLang="en-US" dirty="0"/>
          </a:p>
        </p:txBody>
      </p:sp>
      <p:sp>
        <p:nvSpPr>
          <p:cNvPr id="12" name="内容占位符 2"/>
          <p:cNvSpPr>
            <a:spLocks noGrp="1"/>
          </p:cNvSpPr>
          <p:nvPr>
            <p:ph idx="1"/>
          </p:nvPr>
        </p:nvSpPr>
        <p:spPr>
          <a:xfrm>
            <a:off x="326392" y="2701640"/>
            <a:ext cx="11173945" cy="4839816"/>
          </a:xfrm>
        </p:spPr>
        <p:txBody>
          <a:bodyPr>
            <a:normAutofit/>
          </a:bodyPr>
          <a:lstStyle/>
          <a:p>
            <a:r>
              <a:rPr lang="zh-CN" altLang="en-US" sz="2000" dirty="0"/>
              <a:t>研究方法差异</a:t>
            </a:r>
            <a:endParaRPr lang="en-US" altLang="zh-CN" sz="2000" dirty="0"/>
          </a:p>
          <a:p>
            <a:pPr lvl="1"/>
            <a:r>
              <a:rPr lang="zh-CN" altLang="en-US" sz="2000" dirty="0"/>
              <a:t>统计学研究形式化和推导</a:t>
            </a:r>
            <a:endParaRPr lang="en-US" altLang="zh-CN" sz="2000" dirty="0"/>
          </a:p>
          <a:p>
            <a:pPr lvl="1"/>
            <a:r>
              <a:rPr lang="zh-CN" altLang="en-US" sz="2000" dirty="0"/>
              <a:t>机器学习更容忍一些新方法</a:t>
            </a:r>
            <a:endParaRPr lang="en-US" altLang="zh-CN" sz="2000" dirty="0"/>
          </a:p>
          <a:p>
            <a:r>
              <a:rPr lang="zh-CN" altLang="en-US" sz="2000" dirty="0"/>
              <a:t>维度差异</a:t>
            </a:r>
            <a:endParaRPr lang="en-US" altLang="zh-CN" sz="2000" dirty="0"/>
          </a:p>
          <a:p>
            <a:pPr lvl="1"/>
            <a:r>
              <a:rPr lang="zh-CN" altLang="en-US" sz="2000" dirty="0"/>
              <a:t>统计学强调低维空间问题的统计推导（</a:t>
            </a:r>
            <a:r>
              <a:rPr lang="en-US" altLang="zh-CN" sz="2000" dirty="0"/>
              <a:t>confidence intervals, hypothesis tests, optimal estimators</a:t>
            </a:r>
            <a:r>
              <a:rPr lang="zh-CN" altLang="en-US" sz="2000" dirty="0"/>
              <a:t>）</a:t>
            </a:r>
            <a:endParaRPr lang="en-US" altLang="zh-CN" sz="2000" dirty="0"/>
          </a:p>
          <a:p>
            <a:pPr lvl="1"/>
            <a:r>
              <a:rPr lang="zh-CN" altLang="en-US" sz="2000" dirty="0"/>
              <a:t>机器学习强调高维预测问题</a:t>
            </a:r>
          </a:p>
          <a:p>
            <a:r>
              <a:rPr lang="zh-CN" altLang="en-US" sz="2000" dirty="0"/>
              <a:t>统计学和机器学习各自更关心的领域：</a:t>
            </a:r>
          </a:p>
          <a:p>
            <a:pPr lvl="1"/>
            <a:r>
              <a:rPr lang="zh-CN" altLang="en-US" sz="2000" dirty="0"/>
              <a:t>统计学</a:t>
            </a:r>
            <a:r>
              <a:rPr lang="en-US" altLang="zh-CN" sz="2000" dirty="0"/>
              <a:t>: survival analysis, spatial analysis, multiple testing, </a:t>
            </a:r>
            <a:r>
              <a:rPr lang="en-US" altLang="zh-CN" sz="2000" dirty="0" err="1"/>
              <a:t>minimax</a:t>
            </a:r>
            <a:r>
              <a:rPr lang="en-US" altLang="zh-CN" sz="2000" dirty="0"/>
              <a:t> theory, </a:t>
            </a:r>
            <a:r>
              <a:rPr lang="en-US" altLang="zh-CN" sz="2000" dirty="0" err="1"/>
              <a:t>deconvolution</a:t>
            </a:r>
            <a:r>
              <a:rPr lang="en-US" altLang="zh-CN" sz="2000" dirty="0"/>
              <a:t>,  </a:t>
            </a:r>
            <a:r>
              <a:rPr lang="en-US" altLang="zh-CN" sz="2000" dirty="0" err="1"/>
              <a:t>semiparametric</a:t>
            </a:r>
            <a:r>
              <a:rPr lang="en-US" altLang="zh-CN" sz="2000" dirty="0"/>
              <a:t> inference, bootstrapping, time series.</a:t>
            </a:r>
          </a:p>
          <a:p>
            <a:pPr lvl="1"/>
            <a:r>
              <a:rPr lang="zh-CN" altLang="en-US" sz="2000" dirty="0"/>
              <a:t>机器学习</a:t>
            </a:r>
            <a:r>
              <a:rPr lang="en-US" altLang="zh-CN" sz="2000" dirty="0"/>
              <a:t>: online learning, </a:t>
            </a:r>
            <a:r>
              <a:rPr lang="en-US" altLang="zh-CN" sz="2000" dirty="0" err="1"/>
              <a:t>semisupervised</a:t>
            </a:r>
            <a:r>
              <a:rPr lang="en-US" altLang="zh-CN" sz="2000" dirty="0"/>
              <a:t> learning, manifold learning, active learning, boosting.</a:t>
            </a:r>
          </a:p>
          <a:p>
            <a:endParaRPr lang="zh-CN" alt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405496"/>
            <a:ext cx="822960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统计学习和机器学习（专业术语）</a:t>
            </a:r>
            <a:endParaRPr lang="zh-CN" altLang="en-US" dirty="0"/>
          </a:p>
        </p:txBody>
      </p:sp>
      <p:sp>
        <p:nvSpPr>
          <p:cNvPr id="12" name="内容占位符 2"/>
          <p:cNvSpPr>
            <a:spLocks noGrp="1"/>
          </p:cNvSpPr>
          <p:nvPr>
            <p:ph idx="1"/>
          </p:nvPr>
        </p:nvSpPr>
        <p:spPr>
          <a:xfrm>
            <a:off x="1529961" y="2548496"/>
            <a:ext cx="8424936" cy="4839816"/>
          </a:xfrm>
        </p:spPr>
        <p:txBody>
          <a:bodyPr>
            <a:normAutofit/>
          </a:bodyPr>
          <a:lstStyle/>
          <a:p>
            <a:r>
              <a:rPr lang="zh-CN" altLang="en-US" dirty="0"/>
              <a:t>统计学               机器学习</a:t>
            </a:r>
            <a:br>
              <a:rPr lang="zh-CN" altLang="en-US" dirty="0"/>
            </a:br>
            <a:r>
              <a:rPr lang="en-US" altLang="zh-CN" dirty="0"/>
              <a:t>———————————–————–</a:t>
            </a:r>
            <a:br>
              <a:rPr lang="en-US" altLang="zh-CN" dirty="0"/>
            </a:br>
            <a:r>
              <a:rPr lang="en-US" altLang="zh-CN" dirty="0"/>
              <a:t>Estimation        Learning</a:t>
            </a:r>
            <a:br>
              <a:rPr lang="en-US" altLang="zh-CN" dirty="0"/>
            </a:br>
            <a:r>
              <a:rPr lang="en-US" altLang="zh-CN" dirty="0"/>
              <a:t>Classifier           Hypothesis</a:t>
            </a:r>
            <a:br>
              <a:rPr lang="en-US" altLang="zh-CN" dirty="0"/>
            </a:br>
            <a:r>
              <a:rPr lang="en-US" altLang="zh-CN" dirty="0"/>
              <a:t>Data point         Example/Instance</a:t>
            </a:r>
            <a:br>
              <a:rPr lang="en-US" altLang="zh-CN" dirty="0"/>
            </a:br>
            <a:r>
              <a:rPr lang="en-US" altLang="zh-CN" dirty="0"/>
              <a:t>Regression        Supervised Learning</a:t>
            </a:r>
            <a:br>
              <a:rPr lang="en-US" altLang="zh-CN" dirty="0"/>
            </a:br>
            <a:r>
              <a:rPr lang="en-US" altLang="zh-CN" dirty="0"/>
              <a:t>Classification    Supervised Learning</a:t>
            </a:r>
            <a:br>
              <a:rPr lang="en-US" altLang="zh-CN" dirty="0"/>
            </a:br>
            <a:r>
              <a:rPr lang="en-US" altLang="zh-CN" dirty="0"/>
              <a:t>Covariate           Feature</a:t>
            </a:r>
            <a:br>
              <a:rPr lang="en-US" altLang="zh-CN" dirty="0"/>
            </a:br>
            <a:r>
              <a:rPr lang="en-US" altLang="zh-CN" dirty="0"/>
              <a:t>Response           Label</a:t>
            </a:r>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a:t>
            </a:r>
            <a:endParaRPr lang="zh-CN" altLang="en-US" dirty="0"/>
          </a:p>
        </p:txBody>
      </p:sp>
      <p:sp>
        <p:nvSpPr>
          <p:cNvPr id="12" name="内容占位符 2"/>
          <p:cNvSpPr>
            <a:spLocks noGrp="1"/>
          </p:cNvSpPr>
          <p:nvPr>
            <p:ph idx="1"/>
          </p:nvPr>
        </p:nvSpPr>
        <p:spPr>
          <a:xfrm>
            <a:off x="326392" y="2701640"/>
            <a:ext cx="11027407" cy="4839816"/>
          </a:xfrm>
        </p:spPr>
        <p:txBody>
          <a:bodyPr/>
          <a:lstStyle/>
          <a:p>
            <a:r>
              <a:rPr lang="zh-CN" altLang="en-US" dirty="0"/>
              <a:t>统计学习的</a:t>
            </a:r>
            <a:r>
              <a:rPr lang="zh-CN" altLang="en-US" dirty="0">
                <a:solidFill>
                  <a:srgbClr val="FF0000"/>
                </a:solidFill>
              </a:rPr>
              <a:t>对象</a:t>
            </a:r>
            <a:r>
              <a:rPr lang="en-US" altLang="zh-CN" dirty="0"/>
              <a:t> </a:t>
            </a:r>
          </a:p>
          <a:p>
            <a:pPr lvl="1"/>
            <a:r>
              <a:rPr lang="en-US" altLang="zh-CN" dirty="0">
                <a:solidFill>
                  <a:srgbClr val="FF0000"/>
                </a:solidFill>
              </a:rPr>
              <a:t>data </a:t>
            </a:r>
            <a:r>
              <a:rPr lang="zh-CN" altLang="en-US" dirty="0">
                <a:solidFill>
                  <a:srgbClr val="FF0000"/>
                </a:solidFill>
              </a:rPr>
              <a:t>：</a:t>
            </a:r>
            <a:r>
              <a:rPr lang="zh-CN" altLang="en-US" dirty="0"/>
              <a:t>计算机及互联网上的各种数字、文字、图像、视频、音频数据以及它们的组合。</a:t>
            </a:r>
            <a:endParaRPr lang="en-US" altLang="zh-CN" dirty="0"/>
          </a:p>
          <a:p>
            <a:pPr lvl="1"/>
            <a:r>
              <a:rPr lang="zh-CN" altLang="en-US" dirty="0"/>
              <a:t>数据的基本假设是同类数据具有一定的统计规律性。</a:t>
            </a:r>
            <a:endParaRPr lang="en-US" altLang="zh-CN" dirty="0"/>
          </a:p>
          <a:p>
            <a:r>
              <a:rPr lang="zh-CN" altLang="en-US" dirty="0"/>
              <a:t>统计学习的</a:t>
            </a:r>
            <a:r>
              <a:rPr lang="zh-CN" altLang="en-US" dirty="0">
                <a:solidFill>
                  <a:srgbClr val="FF0000"/>
                </a:solidFill>
              </a:rPr>
              <a:t>目的</a:t>
            </a:r>
            <a:endParaRPr lang="en-US" altLang="zh-CN" dirty="0">
              <a:solidFill>
                <a:srgbClr val="FF0000"/>
              </a:solidFill>
            </a:endParaRPr>
          </a:p>
          <a:p>
            <a:pPr lvl="1"/>
            <a:r>
              <a:rPr lang="zh-CN" altLang="en-US" dirty="0"/>
              <a:t>用于对数据（特别是未知数据）进行预测和分析。</a:t>
            </a:r>
            <a:endParaRPr lang="en-US" altLang="zh-CN" dirty="0"/>
          </a:p>
          <a:p>
            <a:pPr marL="667385" lvl="2" indent="0">
              <a:buNone/>
            </a:pP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a:t>
            </a:r>
          </a:p>
        </p:txBody>
      </p:sp>
      <p:sp>
        <p:nvSpPr>
          <p:cNvPr id="12" name="内容占位符 2"/>
          <p:cNvSpPr>
            <a:spLocks noGrp="1"/>
          </p:cNvSpPr>
          <p:nvPr>
            <p:ph idx="1"/>
          </p:nvPr>
        </p:nvSpPr>
        <p:spPr>
          <a:xfrm>
            <a:off x="398401" y="2548496"/>
            <a:ext cx="8424936" cy="4839816"/>
          </a:xfrm>
        </p:spPr>
        <p:txBody>
          <a:bodyPr/>
          <a:lstStyle/>
          <a:p>
            <a:r>
              <a:rPr lang="zh-CN" altLang="en-US" dirty="0"/>
              <a:t>统计学习的方法</a:t>
            </a:r>
            <a:endParaRPr lang="en-US" altLang="zh-CN" dirty="0"/>
          </a:p>
          <a:p>
            <a:pPr lvl="1"/>
            <a:r>
              <a:rPr lang="zh-CN" altLang="en-US" dirty="0"/>
              <a:t>分类：</a:t>
            </a:r>
            <a:endParaRPr lang="en-US" altLang="zh-CN" dirty="0"/>
          </a:p>
          <a:p>
            <a:pPr lvl="2"/>
            <a:r>
              <a:rPr lang="en-US" altLang="zh-CN" dirty="0"/>
              <a:t>Supervised learning</a:t>
            </a:r>
          </a:p>
          <a:p>
            <a:pPr lvl="2"/>
            <a:r>
              <a:rPr lang="en-US" altLang="zh-CN" dirty="0"/>
              <a:t>Unsupervised learning</a:t>
            </a:r>
          </a:p>
          <a:p>
            <a:pPr lvl="2"/>
            <a:r>
              <a:rPr lang="en-US" altLang="zh-CN" dirty="0"/>
              <a:t>Semi-supervised learning</a:t>
            </a:r>
          </a:p>
          <a:p>
            <a:pPr lvl="2"/>
            <a:r>
              <a:rPr lang="en-US" altLang="zh-CN" dirty="0"/>
              <a:t>Reinforcement learning</a:t>
            </a:r>
          </a:p>
          <a:p>
            <a:pPr lvl="1"/>
            <a:r>
              <a:rPr lang="zh-CN" altLang="en-US" dirty="0"/>
              <a:t>监督学习：</a:t>
            </a:r>
            <a:endParaRPr lang="en-US" altLang="zh-CN" dirty="0"/>
          </a:p>
          <a:p>
            <a:pPr lvl="2"/>
            <a:r>
              <a:rPr lang="zh-CN" altLang="en-US" dirty="0"/>
              <a:t>训练数据 </a:t>
            </a:r>
            <a:r>
              <a:rPr lang="en-US" altLang="zh-CN" dirty="0"/>
              <a:t>training data</a:t>
            </a:r>
          </a:p>
          <a:p>
            <a:pPr lvl="2"/>
            <a:r>
              <a:rPr lang="zh-CN" altLang="en-US" dirty="0"/>
              <a:t>模型 </a:t>
            </a:r>
            <a:r>
              <a:rPr lang="en-US" altLang="zh-CN" dirty="0"/>
              <a:t>model   -------  </a:t>
            </a:r>
            <a:r>
              <a:rPr lang="zh-CN" altLang="en-US" dirty="0"/>
              <a:t>假设空间 </a:t>
            </a:r>
            <a:r>
              <a:rPr lang="en-US" altLang="zh-CN" dirty="0"/>
              <a:t>hypothesis</a:t>
            </a:r>
          </a:p>
          <a:p>
            <a:pPr lvl="2"/>
            <a:r>
              <a:rPr lang="zh-CN" altLang="en-US" dirty="0"/>
              <a:t>评价准则 </a:t>
            </a:r>
            <a:r>
              <a:rPr lang="en-US" altLang="zh-CN" dirty="0"/>
              <a:t>evaluation  criterion --------</a:t>
            </a:r>
            <a:r>
              <a:rPr lang="zh-CN" altLang="en-US" dirty="0"/>
              <a:t> 策略 </a:t>
            </a:r>
            <a:r>
              <a:rPr lang="en-US" altLang="zh-CN" dirty="0"/>
              <a:t>strategy</a:t>
            </a:r>
          </a:p>
          <a:p>
            <a:pPr lvl="2"/>
            <a:r>
              <a:rPr lang="zh-CN" altLang="en-US" dirty="0"/>
              <a:t>算法 </a:t>
            </a:r>
            <a:r>
              <a:rPr lang="en-US" altLang="zh-CN" dirty="0"/>
              <a:t>algorithm</a:t>
            </a:r>
          </a:p>
          <a:p>
            <a:pPr lvl="2"/>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占位符 2"/>
          <p:cNvSpPr>
            <a:spLocks noGrp="1"/>
          </p:cNvSpPr>
          <p:nvPr>
            <p:ph idx="1"/>
          </p:nvPr>
        </p:nvSpPr>
        <p:spPr>
          <a:xfrm>
            <a:off x="50614" y="2782957"/>
            <a:ext cx="8640960" cy="4839816"/>
          </a:xfrm>
        </p:spPr>
        <p:txBody>
          <a:bodyPr>
            <a:normAutofit/>
          </a:bodyPr>
          <a:lstStyle/>
          <a:p>
            <a:pPr lvl="1"/>
            <a:r>
              <a:rPr lang="zh-CN" altLang="en-US" dirty="0"/>
              <a:t>统计学习的研究：</a:t>
            </a:r>
            <a:endParaRPr lang="en-US" altLang="zh-CN" dirty="0"/>
          </a:p>
          <a:p>
            <a:pPr lvl="2"/>
            <a:r>
              <a:rPr lang="zh-CN" altLang="en-US" dirty="0"/>
              <a:t>统计学习方法</a:t>
            </a:r>
            <a:endParaRPr lang="en-US" altLang="zh-CN" dirty="0"/>
          </a:p>
          <a:p>
            <a:pPr lvl="2"/>
            <a:r>
              <a:rPr lang="zh-CN" altLang="en-US" dirty="0"/>
              <a:t>统计学习理论（统计学习方法的有效性和效率和基本理论）</a:t>
            </a:r>
            <a:endParaRPr lang="en-US" altLang="zh-CN" dirty="0"/>
          </a:p>
          <a:p>
            <a:pPr lvl="2"/>
            <a:r>
              <a:rPr lang="zh-CN" altLang="en-US" dirty="0"/>
              <a:t>统计学习应用</a:t>
            </a:r>
            <a:endParaRPr lang="en-US" altLang="zh-CN" dirty="0"/>
          </a:p>
          <a:p>
            <a:pPr lvl="2"/>
            <a:endParaRPr lang="zh-CN" altLang="en-US" dirty="0"/>
          </a:p>
        </p:txBody>
      </p:sp>
      <p:sp>
        <p:nvSpPr>
          <p:cNvPr id="12"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统计学习</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3930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相关学术文章下载资源</a:t>
            </a:r>
            <a:endParaRPr lang="zh-CN" altLang="en-US" dirty="0"/>
          </a:p>
        </p:txBody>
      </p:sp>
      <p:sp>
        <p:nvSpPr>
          <p:cNvPr id="12" name="内容占位符 2"/>
          <p:cNvSpPr>
            <a:spLocks noGrp="1"/>
          </p:cNvSpPr>
          <p:nvPr>
            <p:ph idx="1"/>
          </p:nvPr>
        </p:nvSpPr>
        <p:spPr>
          <a:xfrm>
            <a:off x="326393" y="2506662"/>
            <a:ext cx="10515600" cy="4351338"/>
          </a:xfrm>
        </p:spPr>
        <p:txBody>
          <a:bodyPr/>
          <a:lstStyle/>
          <a:p>
            <a:r>
              <a:rPr lang="fr-FR" altLang="zh-CN" dirty="0"/>
              <a:t>COLT</a:t>
            </a:r>
            <a:r>
              <a:rPr lang="zh-CN" altLang="fr-FR" dirty="0"/>
              <a:t>和</a:t>
            </a:r>
            <a:r>
              <a:rPr lang="fr-FR" altLang="zh-CN" dirty="0"/>
              <a:t>ICML(</a:t>
            </a:r>
            <a:r>
              <a:rPr lang="zh-CN" altLang="fr-FR" dirty="0"/>
              <a:t>每年度的官网</a:t>
            </a:r>
            <a:r>
              <a:rPr lang="fr-FR" altLang="zh-CN" dirty="0"/>
              <a:t>): </a:t>
            </a:r>
            <a:r>
              <a:rPr lang="fr-FR" altLang="zh-CN" u="sng" dirty="0">
                <a:hlinkClick r:id="rId4"/>
              </a:rPr>
              <a:t>http://www.cs.mcgill.ca/~colt2009/proceedings.html</a:t>
            </a:r>
            <a:endParaRPr lang="en-US" altLang="zh-CN" dirty="0"/>
          </a:p>
          <a:p>
            <a:r>
              <a:rPr lang="en-US" altLang="zh-CN" u="sng" dirty="0"/>
              <a:t>CV:</a:t>
            </a:r>
            <a:r>
              <a:rPr lang="fr-FR" altLang="zh-CN" u="sng" dirty="0"/>
              <a:t>http://www.cvpapers.com/index.html;</a:t>
            </a:r>
            <a:r>
              <a:rPr lang="fr-FR" altLang="zh-CN" dirty="0"/>
              <a:t> </a:t>
            </a:r>
          </a:p>
          <a:p>
            <a:r>
              <a:rPr lang="fr-FR" altLang="zh-CN" dirty="0"/>
              <a:t>NIPS: </a:t>
            </a:r>
            <a:r>
              <a:rPr lang="fr-FR" altLang="zh-CN" u="sng" dirty="0"/>
              <a:t>http://books.nips.cc/;</a:t>
            </a:r>
            <a:r>
              <a:rPr lang="fr-FR" altLang="zh-CN" dirty="0"/>
              <a:t> </a:t>
            </a:r>
          </a:p>
          <a:p>
            <a:r>
              <a:rPr lang="fr-FR" altLang="zh-CN" dirty="0"/>
              <a:t> JMLR(</a:t>
            </a:r>
            <a:r>
              <a:rPr lang="zh-CN" altLang="fr-FR" dirty="0"/>
              <a:t>期刊</a:t>
            </a:r>
            <a:r>
              <a:rPr lang="fr-FR" altLang="zh-CN" dirty="0"/>
              <a:t>): </a:t>
            </a:r>
            <a:r>
              <a:rPr lang="fr-FR" altLang="zh-CN" u="sng" dirty="0"/>
              <a:t>http://jmlr.csail.mit.edu/papers/;</a:t>
            </a:r>
            <a:r>
              <a:rPr lang="fr-FR" altLang="zh-CN" dirty="0"/>
              <a:t>  </a:t>
            </a:r>
          </a:p>
          <a:p>
            <a:pPr marL="0" indent="0">
              <a:buNone/>
            </a:pPr>
            <a:br>
              <a:rPr lang="zh-CN" altLang="fr-FR" dirty="0"/>
            </a:b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监督学习</a:t>
            </a:r>
          </a:p>
        </p:txBody>
      </p:sp>
      <p:sp>
        <p:nvSpPr>
          <p:cNvPr id="12" name="内容占位符 2"/>
          <p:cNvSpPr>
            <a:spLocks noGrp="1"/>
          </p:cNvSpPr>
          <p:nvPr>
            <p:ph idx="1"/>
          </p:nvPr>
        </p:nvSpPr>
        <p:spPr>
          <a:xfrm>
            <a:off x="3017821" y="1690688"/>
            <a:ext cx="8424936" cy="4839816"/>
          </a:xfrm>
        </p:spPr>
        <p:txBody>
          <a:bodyPr>
            <a:normAutofit lnSpcReduction="10000"/>
          </a:bodyPr>
          <a:lstStyle/>
          <a:p>
            <a:r>
              <a:rPr lang="en-US" altLang="zh-CN" dirty="0"/>
              <a:t>Instance</a:t>
            </a:r>
            <a:r>
              <a:rPr lang="zh-CN" altLang="en-US" dirty="0"/>
              <a:t>，</a:t>
            </a:r>
            <a:r>
              <a:rPr lang="en-US" altLang="zh-CN" dirty="0"/>
              <a:t>feature vector</a:t>
            </a:r>
            <a:r>
              <a:rPr lang="zh-CN" altLang="en-US" dirty="0"/>
              <a:t>，</a:t>
            </a:r>
            <a:r>
              <a:rPr lang="en-US" altLang="zh-CN" dirty="0"/>
              <a:t>feature space</a:t>
            </a:r>
          </a:p>
          <a:p>
            <a:r>
              <a:rPr lang="zh-CN" altLang="en-US" dirty="0"/>
              <a:t>输入实例</a:t>
            </a:r>
            <a:r>
              <a:rPr lang="en-US" altLang="zh-CN" dirty="0"/>
              <a:t>x</a:t>
            </a:r>
            <a:r>
              <a:rPr lang="zh-CN" altLang="en-US" dirty="0"/>
              <a:t>的特征向量：</a:t>
            </a:r>
            <a:endParaRPr lang="en-US" altLang="zh-CN" dirty="0"/>
          </a:p>
          <a:p>
            <a:endParaRPr lang="en-US" altLang="zh-CN" dirty="0"/>
          </a:p>
          <a:p>
            <a:r>
              <a:rPr lang="en-US" altLang="zh-CN" dirty="0"/>
              <a:t> x</a:t>
            </a:r>
            <a:r>
              <a:rPr lang="en-US" altLang="zh-CN" baseline="30000" dirty="0"/>
              <a:t>(</a:t>
            </a:r>
            <a:r>
              <a:rPr lang="en-US" altLang="zh-CN" baseline="30000" dirty="0" err="1"/>
              <a:t>i</a:t>
            </a:r>
            <a:r>
              <a:rPr lang="en-US" altLang="zh-CN" baseline="30000" dirty="0"/>
              <a:t>)</a:t>
            </a:r>
            <a:r>
              <a:rPr lang="zh-CN" altLang="en-US" dirty="0"/>
              <a:t>与</a:t>
            </a:r>
            <a:r>
              <a:rPr lang="en-US" altLang="zh-CN" dirty="0"/>
              <a:t>x</a:t>
            </a:r>
            <a:r>
              <a:rPr lang="en-US" altLang="zh-CN" baseline="-25000" dirty="0"/>
              <a:t>i</a:t>
            </a:r>
            <a:r>
              <a:rPr lang="en-US" altLang="zh-CN" dirty="0"/>
              <a:t> </a:t>
            </a:r>
            <a:r>
              <a:rPr lang="zh-CN" altLang="en-US" dirty="0"/>
              <a:t>不同</a:t>
            </a:r>
            <a:r>
              <a:rPr lang="en-US" altLang="zh-CN" dirty="0"/>
              <a:t>,</a:t>
            </a:r>
            <a:r>
              <a:rPr lang="zh-CN" altLang="en-US" dirty="0"/>
              <a:t>后者表示多个输入变量中的第</a:t>
            </a:r>
            <a:r>
              <a:rPr lang="en-US" altLang="zh-CN" dirty="0" err="1"/>
              <a:t>i</a:t>
            </a:r>
            <a:r>
              <a:rPr lang="zh-CN" altLang="en-US" dirty="0"/>
              <a:t>个</a:t>
            </a:r>
            <a:endParaRPr lang="en-US" altLang="zh-CN" dirty="0"/>
          </a:p>
          <a:p>
            <a:endParaRPr lang="en-US" altLang="zh-CN" dirty="0"/>
          </a:p>
          <a:p>
            <a:endParaRPr lang="en-US" altLang="zh-CN" dirty="0"/>
          </a:p>
          <a:p>
            <a:r>
              <a:rPr lang="zh-CN" altLang="en-US" dirty="0"/>
              <a:t>训练集：</a:t>
            </a:r>
            <a:endParaRPr lang="en-US" altLang="zh-CN" dirty="0"/>
          </a:p>
          <a:p>
            <a:endParaRPr lang="en-US" altLang="zh-CN" dirty="0"/>
          </a:p>
          <a:p>
            <a:r>
              <a:rPr lang="zh-CN" altLang="en-US" dirty="0"/>
              <a:t>输入变量和输出变量：</a:t>
            </a:r>
            <a:endParaRPr lang="en-US" altLang="zh-CN" dirty="0"/>
          </a:p>
          <a:p>
            <a:pPr lvl="1"/>
            <a:r>
              <a:rPr lang="zh-CN" altLang="en-US" dirty="0"/>
              <a:t>分类问题、回归问题、标注问题</a:t>
            </a:r>
            <a:endParaRPr lang="en-US" altLang="zh-CN" dirty="0"/>
          </a:p>
          <a:p>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037" y="2632285"/>
            <a:ext cx="390643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8941" y="3680781"/>
            <a:ext cx="3258362" cy="52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060" y="5028737"/>
            <a:ext cx="3690411" cy="39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472931" y="2548496"/>
            <a:ext cx="10880869" cy="4839816"/>
          </a:xfrm>
        </p:spPr>
        <p:txBody>
          <a:bodyPr/>
          <a:lstStyle/>
          <a:p>
            <a:r>
              <a:rPr lang="zh-CN" altLang="en-US" dirty="0"/>
              <a:t>联合概率分布</a:t>
            </a:r>
            <a:endParaRPr lang="en-US" altLang="zh-CN" dirty="0"/>
          </a:p>
          <a:p>
            <a:pPr lvl="1"/>
            <a:r>
              <a:rPr lang="zh-CN" altLang="en-US" dirty="0"/>
              <a:t>假设输入与输出的随机变量</a:t>
            </a:r>
            <a:r>
              <a:rPr lang="en-US" altLang="zh-CN" dirty="0"/>
              <a:t>X</a:t>
            </a:r>
            <a:r>
              <a:rPr lang="zh-CN" altLang="en-US" dirty="0"/>
              <a:t>和</a:t>
            </a:r>
            <a:r>
              <a:rPr lang="en-US" altLang="zh-CN" dirty="0"/>
              <a:t>Y</a:t>
            </a:r>
            <a:r>
              <a:rPr lang="zh-CN" altLang="en-US" dirty="0"/>
              <a:t>遵循联合概率分布</a:t>
            </a:r>
            <a:r>
              <a:rPr lang="en-US" altLang="zh-CN" dirty="0"/>
              <a:t>P(X,Y)</a:t>
            </a:r>
          </a:p>
          <a:p>
            <a:pPr lvl="1"/>
            <a:r>
              <a:rPr lang="en-US" altLang="zh-CN" dirty="0"/>
              <a:t>P(X,Y)</a:t>
            </a:r>
            <a:r>
              <a:rPr lang="zh-CN" altLang="en-US" dirty="0"/>
              <a:t>为分布函数或分布密度函数</a:t>
            </a:r>
            <a:endParaRPr lang="en-US" altLang="zh-CN" dirty="0"/>
          </a:p>
          <a:p>
            <a:pPr lvl="1"/>
            <a:r>
              <a:rPr lang="zh-CN" altLang="en-US" dirty="0"/>
              <a:t>对于学习系统来说，联合概率分布是未知的，</a:t>
            </a:r>
            <a:endParaRPr lang="en-US" altLang="zh-CN" dirty="0"/>
          </a:p>
          <a:p>
            <a:pPr lvl="1"/>
            <a:r>
              <a:rPr lang="zh-CN" altLang="en-US" dirty="0"/>
              <a:t>训练数据和测试数据被看作是依联合概率分布</a:t>
            </a:r>
            <a:r>
              <a:rPr lang="en-US" altLang="zh-CN" dirty="0"/>
              <a:t>P(X,Y)</a:t>
            </a:r>
            <a:r>
              <a:rPr lang="zh-CN" altLang="en-US" dirty="0"/>
              <a:t>独立同分布产生的。</a:t>
            </a:r>
            <a:endParaRPr lang="en-US" altLang="zh-CN" dirty="0"/>
          </a:p>
          <a:p>
            <a:r>
              <a:rPr lang="zh-CN" altLang="en-US" dirty="0"/>
              <a:t>假设空间</a:t>
            </a:r>
            <a:endParaRPr lang="en-US" altLang="zh-CN" dirty="0"/>
          </a:p>
          <a:p>
            <a:pPr lvl="1"/>
            <a:r>
              <a:rPr lang="zh-CN" altLang="en-US" dirty="0"/>
              <a:t>监督学习目的是学习一个由输入到输出的映射，称为模型</a:t>
            </a:r>
            <a:endParaRPr lang="en-US" altLang="zh-CN" dirty="0"/>
          </a:p>
          <a:p>
            <a:pPr lvl="1"/>
            <a:r>
              <a:rPr lang="zh-CN" altLang="en-US" dirty="0"/>
              <a:t>模式的集合就是假设空间（</a:t>
            </a:r>
            <a:r>
              <a:rPr lang="en-US" altLang="zh-CN" dirty="0"/>
              <a:t>hypothesis space</a:t>
            </a:r>
            <a:r>
              <a:rPr lang="zh-CN" altLang="en-US" dirty="0"/>
              <a:t>）</a:t>
            </a:r>
            <a:endParaRPr lang="en-US" altLang="zh-CN" dirty="0"/>
          </a:p>
          <a:p>
            <a:pPr lvl="1"/>
            <a:r>
              <a:rPr lang="zh-CN" altLang="en-US" dirty="0"/>
              <a:t>概率模型</a:t>
            </a:r>
            <a:r>
              <a:rPr lang="en-US" altLang="zh-CN" dirty="0"/>
              <a:t>:</a:t>
            </a:r>
            <a:r>
              <a:rPr lang="zh-CN" altLang="en-US" dirty="0"/>
              <a:t>条件概率分布</a:t>
            </a:r>
            <a:r>
              <a:rPr lang="en-US" altLang="zh-CN" dirty="0"/>
              <a:t>P(Y|X), </a:t>
            </a:r>
            <a:r>
              <a:rPr lang="zh-CN" altLang="en-US" dirty="0"/>
              <a:t>决策函数：</a:t>
            </a:r>
            <a:r>
              <a:rPr lang="en-US" altLang="zh-CN" dirty="0"/>
              <a:t>Y=f(X)</a:t>
            </a:r>
            <a:endParaRPr lang="zh-CN" altLang="en-US" dirty="0"/>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监督学习</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326393" y="2625890"/>
            <a:ext cx="8640960" cy="4839816"/>
          </a:xfrm>
        </p:spPr>
        <p:txBody>
          <a:bodyPr/>
          <a:lstStyle/>
          <a:p>
            <a:r>
              <a:rPr lang="zh-CN" altLang="en-US" dirty="0"/>
              <a:t>问题的形式化</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4458" y="1803678"/>
            <a:ext cx="5308018"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988" y="5206839"/>
            <a:ext cx="4032448" cy="70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9998" y="5980142"/>
            <a:ext cx="1926214" cy="51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监督学习</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srcRect r="8957" b="2840"/>
          <a:stretch>
            <a:fillRect/>
          </a:stretch>
        </p:blipFill>
        <p:spPr>
          <a:xfrm>
            <a:off x="3874489" y="2696971"/>
            <a:ext cx="8079320" cy="4027760"/>
          </a:xfrm>
          <a:prstGeom prst="rect">
            <a:avLst/>
          </a:prstGeom>
        </p:spPr>
      </p:pic>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t>无</a:t>
            </a:r>
            <a:r>
              <a:rPr lang="zh-CN" altLang="en-US" dirty="0"/>
              <a:t>监督学习</a:t>
            </a:r>
          </a:p>
        </p:txBody>
      </p:sp>
      <p:sp>
        <p:nvSpPr>
          <p:cNvPr id="16" name="Content Placeholder 15"/>
          <p:cNvSpPr>
            <a:spLocks noGrp="1"/>
          </p:cNvSpPr>
          <p:nvPr>
            <p:ph idx="1"/>
          </p:nvPr>
        </p:nvSpPr>
        <p:spPr>
          <a:xfrm>
            <a:off x="556846" y="2411779"/>
            <a:ext cx="10515600" cy="4351338"/>
          </a:xfrm>
        </p:spPr>
        <p:txBody>
          <a:bodyPr/>
          <a:lstStyle/>
          <a:p>
            <a:r>
              <a:rPr lang="zh-CN" altLang="en-US" dirty="0"/>
              <a:t>训练集：</a:t>
            </a:r>
            <a:endParaRPr lang="en-GB" altLang="zh-CN" dirty="0"/>
          </a:p>
          <a:p>
            <a:endParaRPr lang="en-GB" altLang="ja-JP" dirty="0"/>
          </a:p>
          <a:p>
            <a:endParaRPr lang="en-US" altLang="ja-JP" dirty="0"/>
          </a:p>
          <a:p>
            <a:r>
              <a:rPr lang="ja-JP" altLang="en-US"/>
              <a:t>模型函数</a:t>
            </a:r>
            <a:r>
              <a:rPr lang="zh-CN" altLang="en-US" dirty="0"/>
              <a:t>： </a:t>
            </a:r>
            <a:endParaRPr lang="en-GB" altLang="zh-CN" dirty="0"/>
          </a:p>
          <a:p>
            <a:endParaRPr lang="en-GB" altLang="zh-CN" dirty="0"/>
          </a:p>
          <a:p>
            <a:endParaRPr lang="en-GB" altLang="zh-CN" dirty="0"/>
          </a:p>
          <a:p>
            <a:r>
              <a:rPr lang="ja-JP" altLang="en-US"/>
              <a:t>条件概率分布</a:t>
            </a:r>
            <a:r>
              <a:rPr lang="zh-CN" altLang="en-US" dirty="0"/>
              <a:t>：</a:t>
            </a:r>
            <a:endParaRPr lang="en-US" altLang="zh-CN" dirty="0"/>
          </a:p>
          <a:p>
            <a:pPr marL="0" indent="0">
              <a:buNone/>
            </a:pPr>
            <a:endParaRPr lang="en-US" dirty="0"/>
          </a:p>
        </p:txBody>
      </p:sp>
      <p:pic>
        <p:nvPicPr>
          <p:cNvPr id="17" name="Picture 16"/>
          <p:cNvPicPr>
            <a:picLocks noChangeAspect="1"/>
          </p:cNvPicPr>
          <p:nvPr/>
        </p:nvPicPr>
        <p:blipFill>
          <a:blip r:embed="rId5"/>
          <a:stretch>
            <a:fillRect/>
          </a:stretch>
        </p:blipFill>
        <p:spPr>
          <a:xfrm>
            <a:off x="1219619" y="2986315"/>
            <a:ext cx="3608930" cy="625826"/>
          </a:xfrm>
          <a:prstGeom prst="rect">
            <a:avLst/>
          </a:prstGeom>
        </p:spPr>
      </p:pic>
      <p:pic>
        <p:nvPicPr>
          <p:cNvPr id="18" name="Picture 17"/>
          <p:cNvPicPr>
            <a:picLocks noChangeAspect="1"/>
          </p:cNvPicPr>
          <p:nvPr/>
        </p:nvPicPr>
        <p:blipFill rotWithShape="1">
          <a:blip r:embed="rId6"/>
          <a:srcRect t="-1" r="6246" b="7265"/>
          <a:stretch>
            <a:fillRect/>
          </a:stretch>
        </p:blipFill>
        <p:spPr>
          <a:xfrm>
            <a:off x="1219619" y="4517978"/>
            <a:ext cx="1469479" cy="625826"/>
          </a:xfrm>
          <a:prstGeom prst="rect">
            <a:avLst/>
          </a:prstGeom>
        </p:spPr>
      </p:pic>
      <p:pic>
        <p:nvPicPr>
          <p:cNvPr id="19" name="Picture 18"/>
          <p:cNvPicPr>
            <a:picLocks noChangeAspect="1"/>
          </p:cNvPicPr>
          <p:nvPr/>
        </p:nvPicPr>
        <p:blipFill rotWithShape="1">
          <a:blip r:embed="rId7"/>
          <a:srcRect l="6246" t="-4352" b="-1"/>
          <a:stretch>
            <a:fillRect/>
          </a:stretch>
        </p:blipFill>
        <p:spPr>
          <a:xfrm>
            <a:off x="1323074" y="6129733"/>
            <a:ext cx="1198453" cy="48109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强化</a:t>
            </a:r>
            <a:r>
              <a:rPr lang="zh-CN" altLang="en-US" dirty="0">
                <a:latin typeface="DengXian Light" panose="02010600030101010101" pitchFamily="2" charset="-122"/>
                <a:ea typeface="DengXian Light" panose="02010600030101010101" pitchFamily="2" charset="-122"/>
              </a:rPr>
              <a:t>学习</a:t>
            </a:r>
          </a:p>
        </p:txBody>
      </p:sp>
      <p:pic>
        <p:nvPicPr>
          <p:cNvPr id="4" name="Picture 3"/>
          <p:cNvPicPr>
            <a:picLocks noChangeAspect="1"/>
          </p:cNvPicPr>
          <p:nvPr/>
        </p:nvPicPr>
        <p:blipFill>
          <a:blip r:embed="rId4"/>
          <a:stretch>
            <a:fillRect/>
          </a:stretch>
        </p:blipFill>
        <p:spPr>
          <a:xfrm>
            <a:off x="605601" y="2404505"/>
            <a:ext cx="9385300" cy="3810000"/>
          </a:xfrm>
          <a:prstGeom prst="rect">
            <a:avLst/>
          </a:prstGeom>
        </p:spPr>
      </p:pic>
      <p:pic>
        <p:nvPicPr>
          <p:cNvPr id="12" name="Picture 11"/>
          <p:cNvPicPr>
            <a:picLocks noChangeAspect="1"/>
          </p:cNvPicPr>
          <p:nvPr/>
        </p:nvPicPr>
        <p:blipFill>
          <a:blip r:embed="rId5"/>
          <a:stretch>
            <a:fillRect/>
          </a:stretch>
        </p:blipFill>
        <p:spPr>
          <a:xfrm>
            <a:off x="7484242" y="2884722"/>
            <a:ext cx="4375539" cy="258354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强化</a:t>
            </a:r>
            <a:r>
              <a:rPr lang="zh-CN" altLang="en-US" dirty="0">
                <a:latin typeface="DengXian Light" panose="02010600030101010101" pitchFamily="2" charset="-122"/>
                <a:ea typeface="DengXian Light" panose="02010600030101010101" pitchFamily="2" charset="-122"/>
              </a:rPr>
              <a:t>学习</a:t>
            </a:r>
          </a:p>
        </p:txBody>
      </p:sp>
      <p:sp>
        <p:nvSpPr>
          <p:cNvPr id="14" name="Content Placeholder 15"/>
          <p:cNvSpPr>
            <a:spLocks noGrp="1"/>
          </p:cNvSpPr>
          <p:nvPr>
            <p:ph idx="1"/>
          </p:nvPr>
        </p:nvSpPr>
        <p:spPr>
          <a:xfrm>
            <a:off x="556846" y="2411779"/>
            <a:ext cx="10515600" cy="4351338"/>
          </a:xfrm>
        </p:spPr>
        <p:txBody>
          <a:bodyPr>
            <a:normAutofit/>
          </a:bodyPr>
          <a:lstStyle/>
          <a:p>
            <a:r>
              <a:rPr lang="ja-JP" altLang="en-US" sz="2400">
                <a:latin typeface="DengXian" panose="02010600030101010101" pitchFamily="2" charset="-122"/>
                <a:ea typeface="DengXian" panose="02010600030101010101" pitchFamily="2" charset="-122"/>
              </a:rPr>
              <a:t>状态转移概率函数</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奖励函数</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endParaRPr lang="en-GB" altLang="zh-CN"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策略</a:t>
            </a:r>
            <a:r>
              <a:rPr lang="en-US" altLang="ja-JP" sz="2400" dirty="0">
                <a:latin typeface="DengXian" panose="02010600030101010101" pitchFamily="2" charset="-122"/>
                <a:ea typeface="DengXian" panose="02010600030101010101" pitchFamily="2" charset="-122"/>
              </a:rPr>
              <a:t>π</a:t>
            </a:r>
            <a:r>
              <a:rPr lang="zh-CN" altLang="en-US" sz="2400" dirty="0">
                <a:latin typeface="DengXian" panose="02010600030101010101" pitchFamily="2" charset="-122"/>
                <a:ea typeface="DengXian" panose="02010600030101010101" pitchFamily="2" charset="-122"/>
              </a:rPr>
              <a:t>：</a:t>
            </a:r>
            <a:r>
              <a:rPr lang="ja-JP" altLang="en-US" sz="2400">
                <a:latin typeface="DengXian" panose="02010600030101010101" pitchFamily="2" charset="-122"/>
                <a:ea typeface="DengXian" panose="02010600030101010101" pitchFamily="2" charset="-122"/>
              </a:rPr>
              <a:t>给定状态下动作的函数</a:t>
            </a:r>
            <a:r>
              <a:rPr lang="en-GB" altLang="ja-JP" sz="2400" dirty="0">
                <a:latin typeface="DengXian" panose="02010600030101010101" pitchFamily="2" charset="-122"/>
                <a:ea typeface="DengXian" panose="02010600030101010101" pitchFamily="2" charset="-122"/>
              </a:rPr>
              <a:t>		</a:t>
            </a:r>
            <a:r>
              <a:rPr lang="zh-CN" altLang="en-US" sz="2400" dirty="0">
                <a:latin typeface="DengXian" panose="02010600030101010101" pitchFamily="2" charset="-122"/>
                <a:ea typeface="DengXian" panose="02010600030101010101" pitchFamily="2" charset="-122"/>
              </a:rPr>
              <a:t>       </a:t>
            </a:r>
            <a:r>
              <a:rPr lang="ja-JP" altLang="en-GB" sz="2400">
                <a:latin typeface="DengXian" panose="02010600030101010101" pitchFamily="2" charset="-122"/>
                <a:ea typeface="DengXian" panose="02010600030101010101" pitchFamily="2" charset="-122"/>
              </a:rPr>
              <a:t>或者</a:t>
            </a:r>
            <a:r>
              <a:rPr lang="ja-JP" altLang="en-US" sz="2400">
                <a:latin typeface="DengXian" panose="02010600030101010101" pitchFamily="2" charset="-122"/>
                <a:ea typeface="DengXian" panose="02010600030101010101" pitchFamily="2" charset="-122"/>
              </a:rPr>
              <a:t>条件概率分布</a:t>
            </a:r>
            <a:endParaRPr lang="en-GB" altLang="zh-CN" sz="2400" dirty="0">
              <a:latin typeface="DengXian" panose="02010600030101010101" pitchFamily="2" charset="-122"/>
              <a:ea typeface="DengXian" panose="02010600030101010101" pitchFamily="2" charset="-122"/>
            </a:endParaRPr>
          </a:p>
          <a:p>
            <a:endParaRPr lang="en-GB"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状态价值函数</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endParaRPr lang="en-GB"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动作价值函数</a:t>
            </a:r>
            <a:r>
              <a:rPr lang="zh-CN" altLang="en-US" sz="2400" dirty="0">
                <a:latin typeface="DengXian" panose="02010600030101010101" pitchFamily="2" charset="-122"/>
                <a:ea typeface="DengXian" panose="02010600030101010101" pitchFamily="2" charset="-122"/>
              </a:rPr>
              <a:t>：</a:t>
            </a:r>
            <a:endParaRPr lang="en-US" sz="2400"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rotWithShape="1">
          <a:blip r:embed="rId4"/>
          <a:srcRect l="64924" t="11962" r="2847" b="-2313"/>
          <a:stretch>
            <a:fillRect/>
          </a:stretch>
        </p:blipFill>
        <p:spPr>
          <a:xfrm>
            <a:off x="4146330" y="2364014"/>
            <a:ext cx="1623849" cy="615669"/>
          </a:xfrm>
          <a:prstGeom prst="rect">
            <a:avLst/>
          </a:prstGeom>
        </p:spPr>
      </p:pic>
      <p:pic>
        <p:nvPicPr>
          <p:cNvPr id="6" name="Picture 5"/>
          <p:cNvPicPr>
            <a:picLocks noChangeAspect="1"/>
          </p:cNvPicPr>
          <p:nvPr/>
        </p:nvPicPr>
        <p:blipFill>
          <a:blip r:embed="rId5"/>
          <a:stretch>
            <a:fillRect/>
          </a:stretch>
        </p:blipFill>
        <p:spPr>
          <a:xfrm>
            <a:off x="2662838" y="3222991"/>
            <a:ext cx="1230791" cy="625826"/>
          </a:xfrm>
          <a:prstGeom prst="rect">
            <a:avLst/>
          </a:prstGeom>
        </p:spPr>
      </p:pic>
      <p:pic>
        <p:nvPicPr>
          <p:cNvPr id="15" name="Picture 14"/>
          <p:cNvPicPr>
            <a:picLocks noChangeAspect="1"/>
          </p:cNvPicPr>
          <p:nvPr/>
        </p:nvPicPr>
        <p:blipFill rotWithShape="1">
          <a:blip r:embed="rId6"/>
          <a:srcRect l="89799" r="960" b="2696"/>
          <a:stretch>
            <a:fillRect/>
          </a:stretch>
        </p:blipFill>
        <p:spPr>
          <a:xfrm>
            <a:off x="9220062" y="4199710"/>
            <a:ext cx="852406" cy="419560"/>
          </a:xfrm>
          <a:prstGeom prst="rect">
            <a:avLst/>
          </a:prstGeom>
        </p:spPr>
      </p:pic>
      <p:pic>
        <p:nvPicPr>
          <p:cNvPr id="20" name="Picture 19"/>
          <p:cNvPicPr>
            <a:picLocks noChangeAspect="1"/>
          </p:cNvPicPr>
          <p:nvPr/>
        </p:nvPicPr>
        <p:blipFill>
          <a:blip r:embed="rId7"/>
          <a:stretch>
            <a:fillRect/>
          </a:stretch>
        </p:blipFill>
        <p:spPr>
          <a:xfrm>
            <a:off x="3165288" y="5057517"/>
            <a:ext cx="5956300" cy="610521"/>
          </a:xfrm>
          <a:prstGeom prst="rect">
            <a:avLst/>
          </a:prstGeom>
        </p:spPr>
      </p:pic>
      <p:pic>
        <p:nvPicPr>
          <p:cNvPr id="22" name="Picture 21"/>
          <p:cNvPicPr>
            <a:picLocks noChangeAspect="1"/>
          </p:cNvPicPr>
          <p:nvPr/>
        </p:nvPicPr>
        <p:blipFill>
          <a:blip r:embed="rId8"/>
          <a:stretch>
            <a:fillRect/>
          </a:stretch>
        </p:blipFill>
        <p:spPr>
          <a:xfrm>
            <a:off x="3165288" y="6061688"/>
            <a:ext cx="7489878" cy="431187"/>
          </a:xfrm>
          <a:prstGeom prst="rect">
            <a:avLst/>
          </a:prstGeom>
        </p:spPr>
      </p:pic>
      <p:pic>
        <p:nvPicPr>
          <p:cNvPr id="23" name="Picture 22"/>
          <p:cNvPicPr>
            <a:picLocks noChangeAspect="1"/>
          </p:cNvPicPr>
          <p:nvPr/>
        </p:nvPicPr>
        <p:blipFill rotWithShape="1">
          <a:blip r:embed="rId9"/>
          <a:srcRect r="5013" b="7812"/>
          <a:stretch>
            <a:fillRect/>
          </a:stretch>
        </p:blipFill>
        <p:spPr>
          <a:xfrm>
            <a:off x="5103762" y="4188083"/>
            <a:ext cx="1332834" cy="43118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强化</a:t>
            </a:r>
            <a:r>
              <a:rPr lang="zh-CN" altLang="en-US" dirty="0">
                <a:latin typeface="DengXian Light" panose="02010600030101010101" pitchFamily="2" charset="-122"/>
                <a:ea typeface="DengXian Light" panose="02010600030101010101" pitchFamily="2" charset="-122"/>
              </a:rPr>
              <a:t>学习</a:t>
            </a:r>
            <a:r>
              <a:rPr lang="ja-JP" altLang="en-US">
                <a:latin typeface="DengXian Light" panose="02010600030101010101" pitchFamily="2" charset="-122"/>
                <a:ea typeface="DengXian Light" panose="02010600030101010101" pitchFamily="2" charset="-122"/>
              </a:rPr>
              <a:t>方法</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4351338"/>
          </a:xfrm>
        </p:spPr>
        <p:txBody>
          <a:bodyPr>
            <a:normAutofit/>
          </a:bodyPr>
          <a:lstStyle/>
          <a:p>
            <a:r>
              <a:rPr lang="ja-JP" altLang="en-US" sz="2400">
                <a:latin typeface="DengXian" panose="02010600030101010101" pitchFamily="2" charset="-122"/>
                <a:ea typeface="DengXian" panose="02010600030101010101" pitchFamily="2" charset="-122"/>
              </a:rPr>
              <a:t>无模型</a:t>
            </a:r>
            <a:r>
              <a:rPr lang="zh-CN" altLang="en-US" sz="2400" dirty="0">
                <a:latin typeface="DengXian" panose="02010600030101010101" pitchFamily="2" charset="-122"/>
                <a:ea typeface="DengXian" panose="02010600030101010101" pitchFamily="2" charset="-122"/>
              </a:rPr>
              <a:t>（</a:t>
            </a:r>
            <a:r>
              <a:rPr lang="en-US" altLang="zh-CN" sz="2400" dirty="0">
                <a:latin typeface="DengXian" panose="02010600030101010101" pitchFamily="2" charset="-122"/>
                <a:ea typeface="DengXian" panose="02010600030101010101" pitchFamily="2" charset="-122"/>
              </a:rPr>
              <a:t>model-free</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pPr marL="0" indent="0">
              <a:buNone/>
            </a:pPr>
            <a:endParaRPr lang="en-GB" altLang="zh-CN" sz="2400"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基于策略</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policy-based</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求解最优策略</a:t>
            </a:r>
            <a:r>
              <a:rPr lang="en-US" altLang="ja-JP" dirty="0">
                <a:latin typeface="DengXian" panose="02010600030101010101" pitchFamily="2" charset="-122"/>
                <a:ea typeface="DengXian" panose="02010600030101010101" pitchFamily="2" charset="-122"/>
              </a:rPr>
              <a:t>π</a:t>
            </a:r>
            <a:r>
              <a:rPr lang="zh-CN" altLang="en-US" baseline="30000" dirty="0">
                <a:latin typeface="DengXian" panose="02010600030101010101" pitchFamily="2" charset="-122"/>
                <a:ea typeface="DengXian" panose="02010600030101010101" pitchFamily="2" charset="-122"/>
              </a:rPr>
              <a:t>*</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基于价值</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value-based</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求解最优价值函数</a:t>
            </a:r>
            <a:endParaRPr lang="en-GB" altLang="zh-CN" dirty="0">
              <a:latin typeface="DengXian" panose="02010600030101010101" pitchFamily="2" charset="-122"/>
              <a:ea typeface="DengXian" panose="02010600030101010101" pitchFamily="2" charset="-122"/>
            </a:endParaRPr>
          </a:p>
          <a:p>
            <a:endParaRPr lang="en-GB" altLang="ja-JP" sz="2400" dirty="0">
              <a:latin typeface="DengXian" panose="02010600030101010101" pitchFamily="2" charset="-122"/>
              <a:ea typeface="DengXian" panose="02010600030101010101" pitchFamily="2" charset="-122"/>
            </a:endParaRPr>
          </a:p>
          <a:p>
            <a:r>
              <a:rPr lang="ja-JP" altLang="en-US" sz="2400">
                <a:latin typeface="DengXian" panose="02010600030101010101" pitchFamily="2" charset="-122"/>
                <a:ea typeface="DengXian" panose="02010600030101010101" pitchFamily="2" charset="-122"/>
              </a:rPr>
              <a:t>有模型</a:t>
            </a:r>
            <a:r>
              <a:rPr lang="zh-CN" altLang="en-US" sz="2400" dirty="0">
                <a:latin typeface="DengXian" panose="02010600030101010101" pitchFamily="2" charset="-122"/>
                <a:ea typeface="DengXian" panose="02010600030101010101" pitchFamily="2" charset="-122"/>
              </a:rPr>
              <a:t>（</a:t>
            </a:r>
            <a:r>
              <a:rPr lang="en-US" altLang="zh-CN" sz="2400" dirty="0">
                <a:latin typeface="DengXian" panose="02010600030101010101" pitchFamily="2" charset="-122"/>
                <a:ea typeface="DengXian" panose="02010600030101010101" pitchFamily="2" charset="-122"/>
              </a:rPr>
              <a:t>model-based</a:t>
            </a:r>
            <a:r>
              <a:rPr lang="zh-CN" altLang="en-US" sz="2400" dirty="0">
                <a:latin typeface="DengXian" panose="02010600030101010101" pitchFamily="2" charset="-122"/>
                <a:ea typeface="DengXian" panose="02010600030101010101" pitchFamily="2" charset="-122"/>
              </a:rPr>
              <a:t>）</a:t>
            </a:r>
            <a:endParaRPr lang="en-GB" altLang="zh-CN" sz="2400" dirty="0">
              <a:latin typeface="DengXian" panose="02010600030101010101" pitchFamily="2" charset="-122"/>
              <a:ea typeface="DengXian" panose="02010600030101010101" pitchFamily="2" charset="-122"/>
            </a:endParaRPr>
          </a:p>
          <a:p>
            <a:pPr marL="0" indent="0">
              <a:buNone/>
            </a:pPr>
            <a:endParaRPr lang="en-GB" altLang="zh-CN" sz="2400"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通过学习马尔可夫决策过程的模型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包括转移概率函数和奖励函数</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通过模型对环境的反馈进行预测</a:t>
            </a:r>
            <a:endParaRPr lang="en-GB" altLang="ja-JP"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求解价值函数最大的策略</a:t>
            </a:r>
            <a:r>
              <a:rPr lang="en-US" altLang="ja-JP" dirty="0">
                <a:latin typeface="DengXian" panose="02010600030101010101" pitchFamily="2" charset="-122"/>
                <a:ea typeface="DengXian" panose="02010600030101010101" pitchFamily="2" charset="-122"/>
              </a:rPr>
              <a:t>π</a:t>
            </a:r>
            <a:r>
              <a:rPr lang="zh-CN" altLang="en-US" baseline="30000" dirty="0">
                <a:latin typeface="DengXian" panose="02010600030101010101" pitchFamily="2" charset="-122"/>
                <a:ea typeface="DengXian" panose="02010600030101010101" pitchFamily="2" charset="-122"/>
              </a:rPr>
              <a:t>*</a:t>
            </a:r>
            <a:endParaRPr lang="en-US" dirty="0">
              <a:latin typeface="DengXian" panose="02010600030101010101" pitchFamily="2" charset="-122"/>
              <a:ea typeface="DengXian"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半监督</a:t>
            </a:r>
            <a:r>
              <a:rPr lang="zh-CN" altLang="en-US" dirty="0">
                <a:latin typeface="DengXian Light" panose="02010600030101010101" pitchFamily="2" charset="-122"/>
                <a:ea typeface="DengXian Light" panose="02010600030101010101" pitchFamily="2" charset="-122"/>
              </a:rPr>
              <a:t>学习</a:t>
            </a:r>
          </a:p>
        </p:txBody>
      </p:sp>
      <p:sp>
        <p:nvSpPr>
          <p:cNvPr id="14" name="Content Placeholder 15"/>
          <p:cNvSpPr>
            <a:spLocks noGrp="1"/>
          </p:cNvSpPr>
          <p:nvPr>
            <p:ph idx="1"/>
          </p:nvPr>
        </p:nvSpPr>
        <p:spPr>
          <a:xfrm>
            <a:off x="556846" y="2411779"/>
            <a:ext cx="10515600" cy="1697116"/>
          </a:xfrm>
        </p:spPr>
        <p:txBody>
          <a:bodyPr>
            <a:normAutofit/>
          </a:bodyPr>
          <a:lstStyle/>
          <a:p>
            <a:r>
              <a:rPr lang="ja-JP" altLang="en-GB">
                <a:latin typeface="DengXian" panose="02010600030101010101" pitchFamily="2" charset="-122"/>
                <a:ea typeface="DengXian" panose="02010600030101010101" pitchFamily="2" charset="-122"/>
              </a:rPr>
              <a:t>少量</a:t>
            </a:r>
            <a:r>
              <a:rPr lang="ja-JP" altLang="en-US">
                <a:latin typeface="DengXian" panose="02010600030101010101" pitchFamily="2" charset="-122"/>
                <a:ea typeface="DengXian" panose="02010600030101010101" pitchFamily="2" charset="-122"/>
              </a:rPr>
              <a:t>标注数据</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大量未标注数据</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利用未标注数据的信息</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辅助标注数据</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进行监督学习</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较低成本</a:t>
            </a:r>
            <a:endParaRPr lang="en-GB" altLang="zh-CN" dirty="0">
              <a:latin typeface="DengXian" panose="02010600030101010101" pitchFamily="2" charset="-122"/>
              <a:ea typeface="DengXian" panose="02010600030101010101" pitchFamily="2" charset="-122"/>
            </a:endParaRPr>
          </a:p>
        </p:txBody>
      </p:sp>
      <p:sp>
        <p:nvSpPr>
          <p:cNvPr id="11" name="标题 1"/>
          <p:cNvSpPr txBox="1"/>
          <p:nvPr/>
        </p:nvSpPr>
        <p:spPr>
          <a:xfrm>
            <a:off x="398401" y="397217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latin typeface="DengXian Light" panose="02010600030101010101" pitchFamily="2" charset="-122"/>
                <a:ea typeface="DengXian Light" panose="02010600030101010101" pitchFamily="2" charset="-122"/>
              </a:rPr>
              <a:t>主动</a:t>
            </a:r>
            <a:r>
              <a:rPr lang="zh-CN" altLang="en-US" dirty="0">
                <a:latin typeface="DengXian Light" panose="02010600030101010101" pitchFamily="2" charset="-122"/>
                <a:ea typeface="DengXian Light" panose="02010600030101010101" pitchFamily="2" charset="-122"/>
              </a:rPr>
              <a:t>学习</a:t>
            </a: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sp>
        <p:nvSpPr>
          <p:cNvPr id="15" name="Content Placeholder 15"/>
          <p:cNvSpPr txBox="1"/>
          <p:nvPr/>
        </p:nvSpPr>
        <p:spPr>
          <a:xfrm>
            <a:off x="556846" y="5164858"/>
            <a:ext cx="10515600" cy="1697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GB">
                <a:latin typeface="DengXian" panose="02010600030101010101" pitchFamily="2" charset="-122"/>
                <a:ea typeface="DengXian" panose="02010600030101010101" pitchFamily="2" charset="-122"/>
              </a:rPr>
              <a:t>机器</a:t>
            </a:r>
            <a:r>
              <a:rPr lang="ja-JP" altLang="en-US">
                <a:latin typeface="DengXian" panose="02010600030101010101" pitchFamily="2" charset="-122"/>
                <a:ea typeface="DengXian" panose="02010600030101010101" pitchFamily="2" charset="-122"/>
              </a:rPr>
              <a:t>主动给出实例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教师进行标注</a:t>
            </a:r>
            <a:endParaRPr lang="en-GB" altLang="ja-JP"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利用标注数据学习预测模型</a:t>
            </a:r>
            <a:endParaRPr lang="en-GB" altLang="zh-CN" dirty="0">
              <a:latin typeface="DengXian" panose="02010600030101010101" pitchFamily="2" charset="-122"/>
              <a:ea typeface="DengXian"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3749870"/>
          </a:xfrm>
        </p:spPr>
        <p:txBody>
          <a:bodyPr>
            <a:normAutofit lnSpcReduction="10000"/>
          </a:bodyPr>
          <a:lstStyle/>
          <a:p>
            <a:endParaRPr lang="en-GB" altLang="ja-JP" dirty="0">
              <a:latin typeface="DengXian" panose="02010600030101010101" pitchFamily="2" charset="-122"/>
              <a:ea typeface="DengXian" panose="02010600030101010101" pitchFamily="2" charset="-122"/>
            </a:endParaRPr>
          </a:p>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算法分类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在线学习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online</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批量学习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batch</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4"/>
          <a:stretch>
            <a:fillRect/>
          </a:stretch>
        </p:blipFill>
        <p:spPr>
          <a:xfrm>
            <a:off x="5547946" y="3181795"/>
            <a:ext cx="5524500" cy="1854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3749870"/>
          </a:xfrm>
        </p:spPr>
        <p:txBody>
          <a:bodyPr>
            <a:normAutofit/>
          </a:bodyPr>
          <a:lstStyle/>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技巧分类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贝叶斯学习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Bayesian</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4"/>
          <a:stretch>
            <a:fillRect/>
          </a:stretch>
        </p:blipFill>
        <p:spPr>
          <a:xfrm>
            <a:off x="1410174" y="3405749"/>
            <a:ext cx="9385300" cy="27559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26393"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机器学习</a:t>
            </a:r>
            <a:endParaRPr lang="zh-CN" altLang="en-US" dirty="0"/>
          </a:p>
        </p:txBody>
      </p:sp>
      <p:sp>
        <p:nvSpPr>
          <p:cNvPr id="14" name="内容占位符 2"/>
          <p:cNvSpPr>
            <a:spLocks noGrp="1"/>
          </p:cNvSpPr>
          <p:nvPr>
            <p:ph idx="1"/>
          </p:nvPr>
        </p:nvSpPr>
        <p:spPr>
          <a:xfrm>
            <a:off x="326393" y="2412770"/>
            <a:ext cx="11539214" cy="4839816"/>
          </a:xfrm>
        </p:spPr>
        <p:txBody>
          <a:bodyPr>
            <a:normAutofit/>
          </a:bodyPr>
          <a:lstStyle/>
          <a:p>
            <a:r>
              <a:rPr lang="zh-CN" altLang="en-US" b="1" dirty="0">
                <a:solidFill>
                  <a:srgbClr val="C00000"/>
                </a:solidFill>
              </a:rPr>
              <a:t>维基百科：</a:t>
            </a:r>
            <a:endParaRPr lang="en-US" altLang="zh-CN" b="1" dirty="0">
              <a:solidFill>
                <a:srgbClr val="C00000"/>
              </a:solidFill>
            </a:endParaRPr>
          </a:p>
          <a:p>
            <a:r>
              <a:rPr lang="zh-CN" altLang="en-US" dirty="0"/>
              <a:t>机器学习有下面几种</a:t>
            </a:r>
            <a:r>
              <a:rPr lang="zh-CN" altLang="en-US" dirty="0">
                <a:solidFill>
                  <a:srgbClr val="C00000"/>
                </a:solidFill>
              </a:rPr>
              <a:t>定义</a:t>
            </a:r>
            <a:r>
              <a:rPr lang="zh-CN" altLang="en-US" dirty="0"/>
              <a:t>： </a:t>
            </a:r>
            <a:endParaRPr lang="en-US" altLang="zh-CN" dirty="0"/>
          </a:p>
          <a:p>
            <a:pPr lvl="1"/>
            <a:r>
              <a:rPr lang="zh-CN" altLang="en-US" dirty="0"/>
              <a:t>“机器学习是一门人工智能的科学，该领域的主要研究对象是人工智能，特别是如何在经验学习中改善具体算法的性能”。</a:t>
            </a:r>
            <a:endParaRPr lang="en-US" altLang="zh-CN" dirty="0"/>
          </a:p>
          <a:p>
            <a:pPr lvl="1"/>
            <a:r>
              <a:rPr lang="zh-CN" altLang="en-US" dirty="0"/>
              <a:t>“机器学习是对能通过经验自动改进的计算机算法的研究”。 </a:t>
            </a:r>
            <a:endParaRPr lang="en-US" altLang="zh-CN" dirty="0"/>
          </a:p>
          <a:p>
            <a:pPr lvl="1"/>
            <a:r>
              <a:rPr lang="zh-CN" altLang="en-US" dirty="0"/>
              <a:t>“机器学习是用数据或以往的经验，以此优化计算机程序的性能标准。” </a:t>
            </a:r>
            <a:endParaRPr lang="en-US" altLang="zh-CN" dirty="0"/>
          </a:p>
          <a:p>
            <a:pPr lvl="1"/>
            <a:r>
              <a:rPr lang="zh-CN" altLang="en-US" dirty="0">
                <a:solidFill>
                  <a:srgbClr val="00B0F0"/>
                </a:solidFill>
              </a:rPr>
              <a:t>英文定义</a:t>
            </a:r>
            <a:r>
              <a:rPr lang="zh-CN" altLang="en-US" dirty="0"/>
              <a:t>：</a:t>
            </a:r>
            <a:r>
              <a:rPr lang="en-US" altLang="zh-CN" dirty="0"/>
              <a:t>A computer program is said to learn from experience E with respect to some class of tasks T and performance measure P, if its performance at tasks in T, as measured by P, improves with experience E.</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5024" y="450740"/>
            <a:ext cx="10515600" cy="1325563"/>
          </a:xfrm>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6" y="2411779"/>
            <a:ext cx="10515600" cy="3749870"/>
          </a:xfrm>
        </p:spPr>
        <p:txBody>
          <a:bodyPr>
            <a:normAutofit/>
          </a:bodyPr>
          <a:lstStyle/>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技巧分类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贝叶斯学习</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Bayesian</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learning</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a:p>
            <a:pPr marL="457200" lvl="1" indent="0">
              <a:buNone/>
            </a:pPr>
            <a:endParaRPr lang="en-GB" altLang="zh-CN"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pic>
        <p:nvPicPr>
          <p:cNvPr id="5" name="Picture 4"/>
          <p:cNvPicPr>
            <a:picLocks noChangeAspect="1"/>
          </p:cNvPicPr>
          <p:nvPr/>
        </p:nvPicPr>
        <p:blipFill>
          <a:blip r:embed="rId4"/>
          <a:stretch>
            <a:fillRect/>
          </a:stretch>
        </p:blipFill>
        <p:spPr>
          <a:xfrm>
            <a:off x="2578574" y="3482075"/>
            <a:ext cx="7048500" cy="2387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40549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GB">
                <a:latin typeface="DengXian Light" panose="02010600030101010101" pitchFamily="2" charset="-122"/>
                <a:ea typeface="DengXian Light" panose="02010600030101010101" pitchFamily="2" charset="-122"/>
              </a:rPr>
              <a:t>统计学习</a:t>
            </a:r>
            <a:endParaRPr lang="zh-CN" altLang="en-US" dirty="0">
              <a:latin typeface="DengXian Light" panose="02010600030101010101" pitchFamily="2" charset="-122"/>
              <a:ea typeface="DengXian Light" panose="02010600030101010101" pitchFamily="2" charset="-122"/>
            </a:endParaRPr>
          </a:p>
        </p:txBody>
      </p:sp>
      <p:sp>
        <p:nvSpPr>
          <p:cNvPr id="14" name="Content Placeholder 15"/>
          <p:cNvSpPr>
            <a:spLocks noGrp="1"/>
          </p:cNvSpPr>
          <p:nvPr>
            <p:ph idx="1"/>
          </p:nvPr>
        </p:nvSpPr>
        <p:spPr>
          <a:xfrm>
            <a:off x="556845" y="2411779"/>
            <a:ext cx="11358489" cy="3749870"/>
          </a:xfrm>
        </p:spPr>
        <p:txBody>
          <a:bodyPr>
            <a:normAutofit/>
          </a:bodyPr>
          <a:lstStyle/>
          <a:p>
            <a:r>
              <a:rPr lang="ja-JP" altLang="en-GB">
                <a:latin typeface="DengXian" panose="02010600030101010101" pitchFamily="2" charset="-122"/>
                <a:ea typeface="DengXian" panose="02010600030101010101" pitchFamily="2" charset="-122"/>
              </a:rPr>
              <a:t>按</a:t>
            </a:r>
            <a:r>
              <a:rPr lang="ja-JP" altLang="en-US">
                <a:latin typeface="DengXian" panose="02010600030101010101" pitchFamily="2" charset="-122"/>
                <a:ea typeface="DengXian" panose="02010600030101010101" pitchFamily="2" charset="-122"/>
              </a:rPr>
              <a:t>技巧分类</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1"/>
            <a:r>
              <a:rPr lang="ja-JP" altLang="en-US">
                <a:latin typeface="DengXian" panose="02010600030101010101" pitchFamily="2" charset="-122"/>
                <a:ea typeface="DengXian" panose="02010600030101010101" pitchFamily="2" charset="-122"/>
              </a:rPr>
              <a:t>核方法</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Kernel</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method</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lvl="2"/>
            <a:r>
              <a:rPr lang="ja-JP" altLang="en-US">
                <a:latin typeface="DengXian" panose="02010600030101010101" pitchFamily="2" charset="-122"/>
                <a:ea typeface="DengXian" panose="02010600030101010101" pitchFamily="2" charset="-122"/>
              </a:rPr>
              <a:t>使用核函数表示和学习非线性模型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将线性模型学习方法扩展到非线性模型的学习</a:t>
            </a:r>
            <a:endParaRPr lang="en-GB" altLang="ja-JP" dirty="0">
              <a:latin typeface="DengXian" panose="02010600030101010101" pitchFamily="2" charset="-122"/>
              <a:ea typeface="DengXian" panose="02010600030101010101" pitchFamily="2" charset="-122"/>
            </a:endParaRPr>
          </a:p>
          <a:p>
            <a:pPr marL="914400" lvl="2" indent="0">
              <a:buNone/>
            </a:pPr>
            <a:endParaRPr lang="en-GB" altLang="ja-JP" dirty="0">
              <a:latin typeface="DengXian" panose="02010600030101010101" pitchFamily="2" charset="-122"/>
              <a:ea typeface="DengXian" panose="02010600030101010101" pitchFamily="2" charset="-122"/>
            </a:endParaRPr>
          </a:p>
          <a:p>
            <a:pPr lvl="2"/>
            <a:r>
              <a:rPr lang="ja-JP" altLang="en-US">
                <a:latin typeface="DengXian" panose="02010600030101010101" pitchFamily="2" charset="-122"/>
                <a:ea typeface="DengXian" panose="02010600030101010101" pitchFamily="2" charset="-122"/>
              </a:rPr>
              <a:t>不显式地定义输入空间到特征空间的映射</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而是直接定义核函数</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即映射之后在特征空间的</a:t>
            </a:r>
            <a:r>
              <a:rPr lang="ja-JP" altLang="en-GB">
                <a:latin typeface="DengXian" panose="02010600030101010101" pitchFamily="2" charset="-122"/>
                <a:ea typeface="DengXian" panose="02010600030101010101" pitchFamily="2" charset="-122"/>
              </a:rPr>
              <a:t>内积</a:t>
            </a:r>
            <a:endParaRPr lang="en-GB" altLang="ja-JP" dirty="0">
              <a:latin typeface="DengXian" panose="02010600030101010101" pitchFamily="2" charset="-122"/>
              <a:ea typeface="DengXian" panose="02010600030101010101" pitchFamily="2" charset="-122"/>
            </a:endParaRPr>
          </a:p>
          <a:p>
            <a:pPr lvl="2"/>
            <a:endParaRPr lang="en-GB" altLang="zh-CN" dirty="0">
              <a:latin typeface="DengXian" panose="02010600030101010101" pitchFamily="2" charset="-122"/>
              <a:ea typeface="DengXian" panose="02010600030101010101" pitchFamily="2" charset="-122"/>
            </a:endParaRPr>
          </a:p>
          <a:p>
            <a:pPr lvl="2"/>
            <a:r>
              <a:rPr lang="ja-JP" altLang="en-GB">
                <a:latin typeface="DengXian" panose="02010600030101010101" pitchFamily="2" charset="-122"/>
                <a:ea typeface="DengXian" panose="02010600030101010101" pitchFamily="2" charset="-122"/>
              </a:rPr>
              <a:t>假设</a:t>
            </a:r>
            <a:r>
              <a:rPr lang="en-US" altLang="ja-JP"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a:t>
            </a:r>
            <a:r>
              <a:rPr lang="en-US" altLang="zh-CN"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2</a:t>
            </a:r>
            <a:r>
              <a:rPr lang="ja-JP" altLang="en-US">
                <a:latin typeface="DengXian" panose="02010600030101010101" pitchFamily="2" charset="-122"/>
                <a:ea typeface="DengXian" panose="02010600030101010101" pitchFamily="2" charset="-122"/>
              </a:rPr>
              <a:t>是输入空间的任意两个实例</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内积为</a:t>
            </a:r>
            <a:r>
              <a:rPr lang="en-US" altLang="ja-JP" dirty="0">
                <a:latin typeface="DengXian" panose="02010600030101010101" pitchFamily="2" charset="-122"/>
                <a:ea typeface="DengXian" panose="02010600030101010101" pitchFamily="2" charset="-122"/>
              </a:rPr>
              <a:t>&lt;</a:t>
            </a:r>
            <a:r>
              <a:rPr lang="en-US" altLang="zh-CN" dirty="0">
                <a:latin typeface="DengXian" panose="02010600030101010101" pitchFamily="2" charset="-122"/>
                <a:ea typeface="DengXian" panose="02010600030101010101" pitchFamily="2" charset="-122"/>
              </a:rPr>
              <a:t>x</a:t>
            </a:r>
            <a:r>
              <a:rPr lang="en-US" altLang="zh-CN" baseline="-25000" dirty="0">
                <a:latin typeface="DengXian" panose="02010600030101010101" pitchFamily="2" charset="-122"/>
                <a:ea typeface="DengXian" panose="02010600030101010101" pitchFamily="2" charset="-122"/>
              </a:rPr>
              <a:t>1</a:t>
            </a:r>
            <a:r>
              <a:rPr lang="en-US" altLang="zh-CN" dirty="0">
                <a:latin typeface="DengXian" panose="02010600030101010101" pitchFamily="2" charset="-122"/>
                <a:ea typeface="DengXian" panose="02010600030101010101" pitchFamily="2" charset="-122"/>
              </a:rPr>
              <a:t>, x</a:t>
            </a:r>
            <a:r>
              <a:rPr lang="en-US" altLang="zh-CN" baseline="-25000" dirty="0">
                <a:latin typeface="DengXian" panose="02010600030101010101" pitchFamily="2" charset="-122"/>
                <a:ea typeface="DengXian" panose="02010600030101010101" pitchFamily="2" charset="-122"/>
              </a:rPr>
              <a:t>2</a:t>
            </a:r>
            <a:r>
              <a:rPr lang="en-US" altLang="ja-JP" dirty="0">
                <a:latin typeface="DengXian" panose="02010600030101010101" pitchFamily="2" charset="-122"/>
                <a:ea typeface="DengXian" panose="02010600030101010101" pitchFamily="2" charset="-122"/>
              </a:rPr>
              <a:t>&gt;</a:t>
            </a:r>
            <a:r>
              <a:rPr lang="zh-CN" altLang="en-US" dirty="0">
                <a:latin typeface="DengXian" panose="02010600030101010101" pitchFamily="2" charset="-122"/>
                <a:ea typeface="DengXian" panose="02010600030101010101" pitchFamily="2" charset="-122"/>
              </a:rPr>
              <a:t>，</a:t>
            </a:r>
            <a:r>
              <a:rPr lang="ja-JP" altLang="en-US">
                <a:latin typeface="DengXian" panose="02010600030101010101" pitchFamily="2" charset="-122"/>
                <a:ea typeface="DengXian" panose="02010600030101010101" pitchFamily="2" charset="-122"/>
              </a:rPr>
              <a:t>输入空间到特征空间的映射为</a:t>
            </a:r>
            <a:r>
              <a:rPr lang="en-US" altLang="ja-JP" dirty="0" err="1">
                <a:latin typeface="DengXian" panose="02010600030101010101" pitchFamily="2" charset="-122"/>
                <a:ea typeface="DengXian" panose="02010600030101010101" pitchFamily="2" charset="-122"/>
              </a:rPr>
              <a:t>φ</a:t>
            </a:r>
            <a:r>
              <a:rPr lang="zh-CN" altLang="en-US" dirty="0">
                <a:latin typeface="DengXian" panose="02010600030101010101" pitchFamily="2" charset="-122"/>
                <a:ea typeface="DengXian" panose="02010600030101010101" pitchFamily="2" charset="-122"/>
              </a:rPr>
              <a:t>，</a:t>
            </a:r>
            <a:endParaRPr lang="en-GB" altLang="zh-CN" dirty="0">
              <a:latin typeface="DengXian" panose="02010600030101010101" pitchFamily="2" charset="-122"/>
              <a:ea typeface="DengXian" panose="02010600030101010101" pitchFamily="2" charset="-122"/>
            </a:endParaRPr>
          </a:p>
          <a:p>
            <a:pPr marL="914400" lvl="2" indent="0">
              <a:buNone/>
            </a:pPr>
            <a:r>
              <a:rPr lang="ja-JP" altLang="en-GB">
                <a:latin typeface="DengXian" panose="02010600030101010101" pitchFamily="2" charset="-122"/>
                <a:ea typeface="DengXian" panose="02010600030101010101" pitchFamily="2" charset="-122"/>
              </a:rPr>
              <a:t>核方法</a:t>
            </a:r>
            <a:r>
              <a:rPr lang="ja-JP" altLang="en-US">
                <a:latin typeface="DengXian" panose="02010600030101010101" pitchFamily="2" charset="-122"/>
                <a:ea typeface="DengXian" panose="02010600030101010101" pitchFamily="2" charset="-122"/>
              </a:rPr>
              <a:t>在输入空间中定义核函数</a:t>
            </a:r>
            <a:r>
              <a:rPr lang="en-US" altLang="ja-JP">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K(x</a:t>
            </a:r>
            <a:r>
              <a:rPr lang="en-US" altLang="zh-CN" baseline="-25000">
                <a:latin typeface="DengXian" panose="02010600030101010101" pitchFamily="2" charset="-122"/>
                <a:ea typeface="DengXian" panose="02010600030101010101" pitchFamily="2" charset="-122"/>
              </a:rPr>
              <a:t>1</a:t>
            </a:r>
            <a:r>
              <a:rPr lang="en-US" altLang="zh-CN">
                <a:latin typeface="DengXian" panose="02010600030101010101" pitchFamily="2" charset="-122"/>
                <a:ea typeface="DengXian" panose="02010600030101010101" pitchFamily="2" charset="-122"/>
              </a:rPr>
              <a:t>, x</a:t>
            </a:r>
            <a:r>
              <a:rPr lang="en-US" altLang="zh-CN" baseline="-25000">
                <a:latin typeface="DengXian" panose="02010600030101010101" pitchFamily="2" charset="-122"/>
                <a:ea typeface="DengXian" panose="02010600030101010101" pitchFamily="2" charset="-122"/>
              </a:rPr>
              <a:t>2</a:t>
            </a:r>
            <a:r>
              <a:rPr lang="en-US" altLang="zh-CN">
                <a:latin typeface="DengXian" panose="02010600030101010101" pitchFamily="2" charset="-122"/>
                <a:ea typeface="DengXian" panose="02010600030101010101" pitchFamily="2" charset="-122"/>
              </a:rPr>
              <a:t>)</a:t>
            </a:r>
            <a:r>
              <a:rPr lang="zh-CN" altLang="en-US">
                <a:latin typeface="DengXian" panose="02010600030101010101" pitchFamily="2" charset="-122"/>
                <a:ea typeface="DengXian" panose="02010600030101010101" pitchFamily="2" charset="-122"/>
              </a:rPr>
              <a:t>，</a:t>
            </a:r>
            <a:r>
              <a:rPr lang="ja-JP" altLang="en-GB">
                <a:latin typeface="DengXian" panose="02010600030101010101" pitchFamily="2" charset="-122"/>
                <a:ea typeface="DengXian" panose="02010600030101010101" pitchFamily="2" charset="-122"/>
              </a:rPr>
              <a:t>使其满足</a:t>
            </a:r>
            <a:r>
              <a:rPr lang="zh-CN" altLang="en-US">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K(x</a:t>
            </a:r>
            <a:r>
              <a:rPr lang="en-US" altLang="zh-CN" baseline="-25000">
                <a:latin typeface="DengXian" panose="02010600030101010101" pitchFamily="2" charset="-122"/>
                <a:ea typeface="DengXian" panose="02010600030101010101" pitchFamily="2" charset="-122"/>
              </a:rPr>
              <a:t>1</a:t>
            </a:r>
            <a:r>
              <a:rPr lang="en-US" altLang="zh-CN">
                <a:latin typeface="DengXian" panose="02010600030101010101" pitchFamily="2" charset="-122"/>
                <a:ea typeface="DengXian" panose="02010600030101010101" pitchFamily="2" charset="-122"/>
              </a:rPr>
              <a:t>, x</a:t>
            </a:r>
            <a:r>
              <a:rPr lang="en-US" altLang="zh-CN" baseline="-25000">
                <a:latin typeface="DengXian" panose="02010600030101010101" pitchFamily="2" charset="-122"/>
                <a:ea typeface="DengXian" panose="02010600030101010101" pitchFamily="2" charset="-122"/>
              </a:rPr>
              <a:t>2</a:t>
            </a:r>
            <a:r>
              <a:rPr lang="en-US" altLang="zh-CN">
                <a:latin typeface="DengXian" panose="02010600030101010101" pitchFamily="2" charset="-122"/>
                <a:ea typeface="DengXian" panose="02010600030101010101" pitchFamily="2" charset="-122"/>
              </a:rPr>
              <a:t>)</a:t>
            </a:r>
            <a:r>
              <a:rPr lang="zh-CN" altLang="en-US">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a:t>
            </a:r>
            <a:r>
              <a:rPr lang="zh-CN" altLang="en-US">
                <a:latin typeface="DengXian" panose="02010600030101010101" pitchFamily="2" charset="-122"/>
                <a:ea typeface="DengXian" panose="02010600030101010101" pitchFamily="2" charset="-122"/>
              </a:rPr>
              <a:t> </a:t>
            </a:r>
            <a:r>
              <a:rPr lang="en-US" altLang="zh-CN">
                <a:latin typeface="DengXian" panose="02010600030101010101" pitchFamily="2" charset="-122"/>
                <a:ea typeface="DengXian" panose="02010600030101010101" pitchFamily="2" charset="-122"/>
              </a:rPr>
              <a:t>&lt;</a:t>
            </a:r>
            <a:r>
              <a:rPr lang="en-US" altLang="ja-JP">
                <a:latin typeface="DengXian" panose="02010600030101010101" pitchFamily="2" charset="-122"/>
                <a:ea typeface="DengXian" panose="02010600030101010101" pitchFamily="2" charset="-122"/>
              </a:rPr>
              <a:t> φ(</a:t>
            </a:r>
            <a:r>
              <a:rPr lang="en-US" altLang="zh-CN">
                <a:latin typeface="DengXian" panose="02010600030101010101" pitchFamily="2" charset="-122"/>
                <a:ea typeface="DengXian" panose="02010600030101010101" pitchFamily="2" charset="-122"/>
              </a:rPr>
              <a:t>x</a:t>
            </a:r>
            <a:r>
              <a:rPr lang="en-US" altLang="zh-CN" baseline="-25000">
                <a:latin typeface="DengXian" panose="02010600030101010101" pitchFamily="2" charset="-122"/>
                <a:ea typeface="DengXian" panose="02010600030101010101" pitchFamily="2" charset="-122"/>
              </a:rPr>
              <a:t>1</a:t>
            </a:r>
            <a:r>
              <a:rPr lang="en-US" altLang="ja-JP">
                <a:latin typeface="DengXian" panose="02010600030101010101" pitchFamily="2" charset="-122"/>
                <a:ea typeface="DengXian" panose="02010600030101010101" pitchFamily="2" charset="-122"/>
              </a:rPr>
              <a:t>), φ(</a:t>
            </a:r>
            <a:r>
              <a:rPr lang="en-US" altLang="zh-CN">
                <a:latin typeface="DengXian" panose="02010600030101010101" pitchFamily="2" charset="-122"/>
                <a:ea typeface="DengXian" panose="02010600030101010101" pitchFamily="2" charset="-122"/>
              </a:rPr>
              <a:t>x</a:t>
            </a:r>
            <a:r>
              <a:rPr lang="en-US" altLang="zh-CN" baseline="-25000">
                <a:latin typeface="DengXian" panose="02010600030101010101" pitchFamily="2" charset="-122"/>
                <a:ea typeface="DengXian" panose="02010600030101010101" pitchFamily="2" charset="-122"/>
              </a:rPr>
              <a:t>2</a:t>
            </a:r>
            <a:r>
              <a:rPr lang="en-US" altLang="ja-JP">
                <a:latin typeface="DengXian" panose="02010600030101010101" pitchFamily="2" charset="-122"/>
                <a:ea typeface="DengXian" panose="02010600030101010101" pitchFamily="2" charset="-122"/>
              </a:rPr>
              <a:t>)</a:t>
            </a:r>
            <a:r>
              <a:rPr lang="en-US" altLang="zh-CN">
                <a:latin typeface="DengXian" panose="02010600030101010101" pitchFamily="2" charset="-122"/>
                <a:ea typeface="DengXian" panose="02010600030101010101" pitchFamily="2" charset="-122"/>
              </a:rPr>
              <a:t>&gt;</a:t>
            </a:r>
            <a:endParaRPr lang="en-US" altLang="ja-JP" dirty="0">
              <a:latin typeface="DengXian" panose="02010600030101010101" pitchFamily="2" charset="-122"/>
              <a:ea typeface="DengXian" panose="02010600030101010101" pitchFamily="2" charset="-122"/>
            </a:endParaRPr>
          </a:p>
        </p:txBody>
      </p:sp>
      <p:sp>
        <p:nvSpPr>
          <p:cNvPr id="12" name="Content Placeholder 15"/>
          <p:cNvSpPr txBox="1"/>
          <p:nvPr/>
        </p:nvSpPr>
        <p:spPr>
          <a:xfrm>
            <a:off x="838200" y="54547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zh-CN" dirty="0">
              <a:latin typeface="DengXian" panose="02010600030101010101" pitchFamily="2" charset="-122"/>
              <a:ea typeface="DengXian"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98401" y="2472746"/>
            <a:ext cx="8424936" cy="4839816"/>
          </a:xfrm>
        </p:spPr>
        <p:txBody>
          <a:bodyPr/>
          <a:lstStyle/>
          <a:p>
            <a:endParaRPr lang="en-US" altLang="zh-CN" dirty="0"/>
          </a:p>
          <a:p>
            <a:r>
              <a:rPr lang="zh-CN" altLang="en-US" dirty="0"/>
              <a:t>模型：</a:t>
            </a:r>
            <a:endParaRPr lang="en-US" altLang="zh-CN" dirty="0"/>
          </a:p>
          <a:p>
            <a:pPr lvl="1"/>
            <a:r>
              <a:rPr lang="zh-CN" altLang="en-US" dirty="0"/>
              <a:t>决策函数的集合：</a:t>
            </a:r>
            <a:endParaRPr lang="en-US" altLang="zh-CN" dirty="0"/>
          </a:p>
          <a:p>
            <a:pPr lvl="1"/>
            <a:endParaRPr lang="en-US" altLang="zh-CN" dirty="0"/>
          </a:p>
          <a:p>
            <a:pPr lvl="1"/>
            <a:r>
              <a:rPr lang="zh-CN" altLang="en-US" dirty="0"/>
              <a:t>参数空间</a:t>
            </a:r>
            <a:endParaRPr lang="en-US" altLang="zh-CN" dirty="0"/>
          </a:p>
          <a:p>
            <a:pPr lvl="1"/>
            <a:endParaRPr lang="en-US" altLang="zh-CN" dirty="0"/>
          </a:p>
          <a:p>
            <a:pPr lvl="1"/>
            <a:r>
              <a:rPr lang="zh-CN" altLang="en-US" dirty="0"/>
              <a:t>条件概率的集合：</a:t>
            </a:r>
            <a:endParaRPr lang="en-US" altLang="zh-CN" dirty="0"/>
          </a:p>
          <a:p>
            <a:pPr lvl="1"/>
            <a:endParaRPr lang="en-US" altLang="zh-CN" dirty="0"/>
          </a:p>
          <a:p>
            <a:pPr lvl="1"/>
            <a:r>
              <a:rPr lang="zh-CN" altLang="en-US" dirty="0"/>
              <a:t>参数空间</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6673" y="2652875"/>
            <a:ext cx="3265190"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4836" y="3442662"/>
            <a:ext cx="2200796" cy="34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4836" y="4209706"/>
            <a:ext cx="3350092" cy="464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4836" y="5091837"/>
            <a:ext cx="229116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4836" y="5816951"/>
            <a:ext cx="3388877"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9" name="内容占位符 2"/>
          <p:cNvSpPr>
            <a:spLocks noGrp="1"/>
          </p:cNvSpPr>
          <p:nvPr>
            <p:ph idx="1"/>
          </p:nvPr>
        </p:nvSpPr>
        <p:spPr>
          <a:xfrm>
            <a:off x="326393" y="2472746"/>
            <a:ext cx="8424936" cy="4839816"/>
          </a:xfrm>
        </p:spPr>
        <p:txBody>
          <a:bodyPr/>
          <a:lstStyle/>
          <a:p>
            <a:r>
              <a:rPr lang="zh-CN" altLang="en-US" dirty="0"/>
              <a:t>策略</a:t>
            </a:r>
            <a:endParaRPr lang="en-US" altLang="zh-CN" dirty="0"/>
          </a:p>
          <a:p>
            <a:pPr lvl="1"/>
            <a:r>
              <a:rPr lang="zh-CN" altLang="en-US" dirty="0"/>
              <a:t>损失函数：一次预测的好坏</a:t>
            </a:r>
            <a:endParaRPr lang="en-US" altLang="zh-CN" dirty="0"/>
          </a:p>
          <a:p>
            <a:pPr lvl="1"/>
            <a:r>
              <a:rPr lang="zh-CN" altLang="en-US" dirty="0"/>
              <a:t>风险函数：平均意义下模型预测的好坏</a:t>
            </a:r>
            <a:endParaRPr lang="en-US" altLang="zh-CN" dirty="0"/>
          </a:p>
          <a:p>
            <a:pPr lvl="1"/>
            <a:r>
              <a:rPr lang="en-US" altLang="zh-CN" dirty="0"/>
              <a:t>0-1</a:t>
            </a:r>
            <a:r>
              <a:rPr lang="zh-CN" altLang="en-US" dirty="0"/>
              <a:t>损失函数 </a:t>
            </a:r>
            <a:r>
              <a:rPr lang="en-US" altLang="zh-CN" dirty="0"/>
              <a:t>0-1 loss function</a:t>
            </a:r>
          </a:p>
          <a:p>
            <a:pPr lvl="1"/>
            <a:endParaRPr lang="en-US" altLang="zh-CN" dirty="0"/>
          </a:p>
          <a:p>
            <a:pPr lvl="1"/>
            <a:endParaRPr lang="en-US" altLang="zh-CN" dirty="0"/>
          </a:p>
          <a:p>
            <a:pPr lvl="1"/>
            <a:r>
              <a:rPr lang="zh-CN" altLang="en-US" dirty="0"/>
              <a:t>平方损失函数 </a:t>
            </a:r>
            <a:r>
              <a:rPr lang="en-US" altLang="zh-CN" dirty="0"/>
              <a:t>quadratic loss function</a:t>
            </a:r>
          </a:p>
          <a:p>
            <a:pPr lvl="1"/>
            <a:endParaRPr lang="en-US" altLang="zh-CN" dirty="0"/>
          </a:p>
          <a:p>
            <a:pPr lvl="1"/>
            <a:endParaRPr lang="en-US" altLang="zh-CN" dirty="0"/>
          </a:p>
          <a:p>
            <a:pPr lvl="1"/>
            <a:r>
              <a:rPr lang="zh-CN" altLang="en-US" dirty="0"/>
              <a:t>绝对损失函数 </a:t>
            </a:r>
            <a:r>
              <a:rPr lang="en-US" altLang="zh-CN" dirty="0"/>
              <a:t>absolute loss function</a:t>
            </a:r>
            <a:endParaRPr lang="zh-CN" altLang="en-US" dirty="0"/>
          </a:p>
        </p:txBody>
      </p:sp>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442" y="3819726"/>
            <a:ext cx="3267312" cy="7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442" y="4917698"/>
            <a:ext cx="3443944" cy="43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8442" y="5924344"/>
            <a:ext cx="321506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26393" y="2472746"/>
            <a:ext cx="11352463" cy="4839816"/>
          </a:xfrm>
        </p:spPr>
        <p:txBody>
          <a:bodyPr/>
          <a:lstStyle/>
          <a:p>
            <a:r>
              <a:rPr lang="zh-CN" altLang="en-US" dirty="0"/>
              <a:t>策略</a:t>
            </a:r>
            <a:endParaRPr lang="en-US" altLang="zh-CN" dirty="0"/>
          </a:p>
          <a:p>
            <a:pPr lvl="1"/>
            <a:r>
              <a:rPr lang="zh-CN" altLang="en-US" dirty="0"/>
              <a:t>对数损失函数 </a:t>
            </a:r>
            <a:r>
              <a:rPr lang="en-US" altLang="zh-CN" dirty="0"/>
              <a:t>logarithmic loss function </a:t>
            </a:r>
            <a:r>
              <a:rPr lang="zh-CN" altLang="en-US" dirty="0"/>
              <a:t>或对数似然损失函数 </a:t>
            </a:r>
            <a:r>
              <a:rPr lang="en-US" altLang="zh-CN" dirty="0" err="1"/>
              <a:t>loglikelihood</a:t>
            </a:r>
            <a:r>
              <a:rPr lang="en-US" altLang="zh-CN" dirty="0"/>
              <a:t> loss function </a:t>
            </a:r>
          </a:p>
          <a:p>
            <a:pPr marL="393065" lvl="1" indent="0">
              <a:buNone/>
            </a:pPr>
            <a:endParaRPr lang="en-US" altLang="zh-CN" dirty="0"/>
          </a:p>
          <a:p>
            <a:pPr lvl="1"/>
            <a:r>
              <a:rPr lang="zh-CN" altLang="en-US" dirty="0"/>
              <a:t>损失函数的期望</a:t>
            </a:r>
            <a:endParaRPr lang="en-US" altLang="zh-CN" dirty="0"/>
          </a:p>
          <a:p>
            <a:pPr marL="393065" lvl="1" indent="0">
              <a:buNone/>
            </a:pPr>
            <a:endParaRPr lang="en-US" altLang="zh-CN" dirty="0"/>
          </a:p>
          <a:p>
            <a:pPr lvl="1"/>
            <a:r>
              <a:rPr lang="zh-CN" altLang="en-US" dirty="0"/>
              <a:t>风险函数 </a:t>
            </a:r>
            <a:r>
              <a:rPr lang="en-US" altLang="zh-CN" dirty="0"/>
              <a:t>risk function </a:t>
            </a:r>
            <a:r>
              <a:rPr lang="zh-CN" altLang="en-US" dirty="0"/>
              <a:t>期望损失 </a:t>
            </a:r>
            <a:r>
              <a:rPr lang="en-US" altLang="zh-CN" dirty="0"/>
              <a:t>expected loss</a:t>
            </a:r>
          </a:p>
          <a:p>
            <a:pPr lvl="1"/>
            <a:r>
              <a:rPr lang="zh-CN" altLang="en-US" dirty="0"/>
              <a:t>由</a:t>
            </a:r>
            <a:r>
              <a:rPr lang="en-US" altLang="zh-CN" dirty="0"/>
              <a:t>P(</a:t>
            </a:r>
            <a:r>
              <a:rPr lang="en-US" altLang="zh-CN" dirty="0" err="1"/>
              <a:t>x,y</a:t>
            </a:r>
            <a:r>
              <a:rPr lang="en-US" altLang="zh-CN" dirty="0"/>
              <a:t>)</a:t>
            </a:r>
            <a:r>
              <a:rPr lang="zh-CN" altLang="en-US" dirty="0"/>
              <a:t>可以直接求出</a:t>
            </a:r>
            <a:r>
              <a:rPr lang="en-US" altLang="zh-CN" dirty="0"/>
              <a:t>P(</a:t>
            </a:r>
            <a:r>
              <a:rPr lang="en-US" altLang="zh-CN" dirty="0" err="1"/>
              <a:t>x|y</a:t>
            </a:r>
            <a:r>
              <a:rPr lang="en-US" altLang="zh-CN" dirty="0"/>
              <a:t>),</a:t>
            </a:r>
            <a:r>
              <a:rPr lang="zh-CN" altLang="en-US" dirty="0"/>
              <a:t>但不知道，</a:t>
            </a:r>
            <a:endParaRPr lang="en-US" altLang="zh-CN" dirty="0"/>
          </a:p>
          <a:p>
            <a:pPr lvl="1"/>
            <a:endParaRPr lang="en-US" altLang="zh-CN" dirty="0"/>
          </a:p>
          <a:p>
            <a:pPr lvl="1"/>
            <a:r>
              <a:rPr lang="zh-CN" altLang="en-US" dirty="0"/>
              <a:t>经验风险 </a:t>
            </a:r>
            <a:r>
              <a:rPr lang="en-US" altLang="zh-CN" dirty="0"/>
              <a:t>empirical risk </a:t>
            </a:r>
            <a:r>
              <a:rPr lang="zh-CN" altLang="en-US" dirty="0"/>
              <a:t>，经验损失 </a:t>
            </a:r>
            <a:r>
              <a:rPr lang="en-US" altLang="zh-CN" dirty="0"/>
              <a:t>empirical loss</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950" y="3400183"/>
            <a:ext cx="4114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6978" y="3994371"/>
            <a:ext cx="6407218" cy="558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7750" y="5131315"/>
            <a:ext cx="3840427"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6109" y="5849166"/>
            <a:ext cx="3101862" cy="69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98401" y="2472746"/>
            <a:ext cx="11468210" cy="4839816"/>
          </a:xfrm>
        </p:spPr>
        <p:txBody>
          <a:bodyPr/>
          <a:lstStyle/>
          <a:p>
            <a:r>
              <a:rPr lang="zh-CN" altLang="en-US" dirty="0"/>
              <a:t>策略：经验风险最小化与结构风险最小化</a:t>
            </a:r>
            <a:endParaRPr lang="en-US" altLang="zh-CN" dirty="0"/>
          </a:p>
          <a:p>
            <a:pPr lvl="1"/>
            <a:r>
              <a:rPr lang="zh-CN" altLang="en-US" dirty="0"/>
              <a:t>经验风险最小化最优模型</a:t>
            </a:r>
            <a:endParaRPr lang="en-US" altLang="zh-CN" dirty="0"/>
          </a:p>
          <a:p>
            <a:pPr lvl="1"/>
            <a:endParaRPr lang="en-US" altLang="zh-CN" dirty="0"/>
          </a:p>
          <a:p>
            <a:pPr lvl="1"/>
            <a:endParaRPr lang="en-US" altLang="zh-CN" dirty="0"/>
          </a:p>
          <a:p>
            <a:pPr lvl="1"/>
            <a:r>
              <a:rPr lang="zh-CN" altLang="en-US" dirty="0"/>
              <a:t>当样本容量很小时，经验风险最小化学习的效果未必很好，会产生“过拟合</a:t>
            </a:r>
            <a:r>
              <a:rPr lang="en-US" altLang="zh-CN" dirty="0"/>
              <a:t>over-fitting</a:t>
            </a:r>
            <a:r>
              <a:rPr lang="zh-CN" altLang="en-US" dirty="0"/>
              <a:t>”</a:t>
            </a:r>
            <a:endParaRPr lang="en-US" altLang="zh-CN" dirty="0"/>
          </a:p>
          <a:p>
            <a:pPr lvl="1"/>
            <a:r>
              <a:rPr lang="zh-CN" altLang="en-US" dirty="0"/>
              <a:t>结构风险最小化 </a:t>
            </a:r>
            <a:r>
              <a:rPr lang="en-US" altLang="zh-CN" dirty="0"/>
              <a:t>structure risk minimization</a:t>
            </a:r>
            <a:r>
              <a:rPr lang="zh-CN" altLang="en-US" dirty="0"/>
              <a:t>，为防止过拟合提出的策略，等价于正则化（</a:t>
            </a:r>
            <a:r>
              <a:rPr lang="en-US" altLang="zh-CN" dirty="0"/>
              <a:t>regularization</a:t>
            </a:r>
            <a:r>
              <a:rPr lang="zh-CN" altLang="en-US" dirty="0"/>
              <a:t>），加入正则化项</a:t>
            </a:r>
            <a:r>
              <a:rPr lang="en-US" altLang="zh-CN" dirty="0" err="1"/>
              <a:t>regularizer</a:t>
            </a:r>
            <a:r>
              <a:rPr lang="zh-CN" altLang="en-US" dirty="0"/>
              <a:t>，或罚项 </a:t>
            </a:r>
            <a:r>
              <a:rPr lang="en-US" altLang="zh-CN" dirty="0"/>
              <a:t>penalty term</a:t>
            </a:r>
            <a:r>
              <a:rPr lang="zh-CN" altLang="en-US" dirty="0"/>
              <a:t>：</a:t>
            </a:r>
            <a:endParaRPr lang="en-US" altLang="zh-CN" dirty="0"/>
          </a:p>
          <a:p>
            <a:pPr lvl="1"/>
            <a:endParaRPr lang="en-US" altLang="zh-CN" dirty="0"/>
          </a:p>
          <a:p>
            <a:pPr lvl="1"/>
            <a:endParaRPr lang="en-US" altLang="zh-CN" dirty="0"/>
          </a:p>
          <a:p>
            <a:pPr lvl="1"/>
            <a:endParaRPr lang="en-US" altLang="zh-CN"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8681" y="3358610"/>
            <a:ext cx="2731338"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3685" y="5929426"/>
            <a:ext cx="3923048" cy="692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26393" y="2625890"/>
            <a:ext cx="8424936" cy="4839816"/>
          </a:xfrm>
        </p:spPr>
        <p:txBody>
          <a:bodyPr/>
          <a:lstStyle/>
          <a:p>
            <a:pPr lvl="1"/>
            <a:r>
              <a:rPr lang="zh-CN" altLang="en-US" dirty="0"/>
              <a:t>求最优模型就是求解</a:t>
            </a:r>
            <a:r>
              <a:rPr lang="zh-CN" altLang="en-US" dirty="0">
                <a:solidFill>
                  <a:srgbClr val="FF0000"/>
                </a:solidFill>
              </a:rPr>
              <a:t>最优化问题：</a:t>
            </a:r>
            <a:endParaRPr lang="en-US" altLang="zh-CN" dirty="0">
              <a:solidFill>
                <a:srgbClr val="FF0000"/>
              </a:solidFill>
            </a:endParaRPr>
          </a:p>
          <a:p>
            <a:pPr lvl="1"/>
            <a:endParaRPr lang="en-US" altLang="zh-CN" dirty="0"/>
          </a:p>
          <a:p>
            <a:pPr lvl="1"/>
            <a:endParaRPr lang="en-US" altLang="zh-CN"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593" y="3345969"/>
            <a:ext cx="3744416" cy="75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统计学习三要素</a:t>
            </a:r>
            <a:endParaRPr lang="zh-CN" altLang="en-US" dirty="0"/>
          </a:p>
        </p:txBody>
      </p:sp>
      <p:sp>
        <p:nvSpPr>
          <p:cNvPr id="12" name="内容占位符 2"/>
          <p:cNvSpPr>
            <a:spLocks noGrp="1"/>
          </p:cNvSpPr>
          <p:nvPr>
            <p:ph idx="1"/>
          </p:nvPr>
        </p:nvSpPr>
        <p:spPr>
          <a:xfrm>
            <a:off x="326393" y="2625890"/>
            <a:ext cx="8424936" cy="4839816"/>
          </a:xfrm>
        </p:spPr>
        <p:txBody>
          <a:bodyPr/>
          <a:lstStyle/>
          <a:p>
            <a:r>
              <a:rPr lang="zh-CN" altLang="en-US" dirty="0"/>
              <a:t>算法</a:t>
            </a:r>
            <a:r>
              <a:rPr lang="zh-CN" altLang="en-US" dirty="0">
                <a:solidFill>
                  <a:schemeClr val="accent6">
                    <a:lumMod val="75000"/>
                  </a:schemeClr>
                </a:solidFill>
              </a:rPr>
              <a:t>：</a:t>
            </a:r>
            <a:endParaRPr lang="en-US" altLang="zh-CN" dirty="0">
              <a:solidFill>
                <a:schemeClr val="accent6">
                  <a:lumMod val="75000"/>
                </a:schemeClr>
              </a:solidFill>
            </a:endParaRPr>
          </a:p>
          <a:p>
            <a:pPr lvl="1"/>
            <a:r>
              <a:rPr lang="zh-CN" altLang="en-US" dirty="0">
                <a:solidFill>
                  <a:schemeClr val="accent6">
                    <a:lumMod val="75000"/>
                  </a:schemeClr>
                </a:solidFill>
              </a:rPr>
              <a:t>如果最优化问题有显式的解析式，算法比较简单</a:t>
            </a:r>
            <a:endParaRPr lang="en-US" altLang="zh-CN" dirty="0">
              <a:solidFill>
                <a:schemeClr val="accent6">
                  <a:lumMod val="75000"/>
                </a:schemeClr>
              </a:solidFill>
            </a:endParaRPr>
          </a:p>
          <a:p>
            <a:pPr lvl="1"/>
            <a:r>
              <a:rPr lang="zh-CN" altLang="en-US" dirty="0">
                <a:solidFill>
                  <a:schemeClr val="accent6">
                    <a:lumMod val="75000"/>
                  </a:schemeClr>
                </a:solidFill>
              </a:rPr>
              <a:t>但通常解析式不存在，就需要数值计算的方法</a:t>
            </a:r>
            <a:endParaRPr lang="en-US" altLang="zh-CN" dirty="0">
              <a:solidFill>
                <a:schemeClr val="accent6">
                  <a:lumMod val="75000"/>
                </a:schemeClr>
              </a:solidFill>
            </a:endParaRPr>
          </a:p>
          <a:p>
            <a:pPr lvl="1"/>
            <a:endParaRPr lang="en-US" altLang="zh-CN" dirty="0"/>
          </a:p>
          <a:p>
            <a:pPr lvl="1"/>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sp>
        <p:nvSpPr>
          <p:cNvPr id="12" name="内容占位符 2"/>
          <p:cNvSpPr>
            <a:spLocks noGrp="1"/>
          </p:cNvSpPr>
          <p:nvPr>
            <p:ph idx="1"/>
          </p:nvPr>
        </p:nvSpPr>
        <p:spPr>
          <a:xfrm>
            <a:off x="326393" y="2625890"/>
            <a:ext cx="11671166" cy="4839816"/>
          </a:xfrm>
        </p:spPr>
        <p:txBody>
          <a:bodyPr>
            <a:normAutofit/>
          </a:bodyPr>
          <a:lstStyle/>
          <a:p>
            <a:r>
              <a:rPr lang="zh-CN" altLang="en-US" dirty="0"/>
              <a:t>训练误差，训练数据集的平均损失</a:t>
            </a:r>
            <a:endParaRPr lang="en-US" altLang="zh-CN" dirty="0"/>
          </a:p>
          <a:p>
            <a:pPr marL="0" indent="0">
              <a:buNone/>
            </a:pPr>
            <a:endParaRPr lang="en-US" altLang="zh-CN" dirty="0"/>
          </a:p>
          <a:p>
            <a:r>
              <a:rPr lang="zh-CN" altLang="en-US" dirty="0"/>
              <a:t>测试误差，测试数据集的平均损失</a:t>
            </a:r>
            <a:endParaRPr lang="en-US" altLang="zh-CN" dirty="0"/>
          </a:p>
          <a:p>
            <a:pPr marL="0" indent="0">
              <a:buNone/>
            </a:pPr>
            <a:endParaRPr lang="en-US" altLang="zh-CN" dirty="0"/>
          </a:p>
          <a:p>
            <a:r>
              <a:rPr lang="zh-CN" altLang="en-US" dirty="0"/>
              <a:t>损失函数是</a:t>
            </a:r>
            <a:r>
              <a:rPr lang="en-US" altLang="zh-CN" dirty="0"/>
              <a:t>0-1 </a:t>
            </a:r>
            <a:r>
              <a:rPr lang="zh-CN" altLang="en-US" dirty="0"/>
              <a:t>损失时：</a:t>
            </a:r>
            <a:endParaRPr lang="en-US" altLang="zh-CN" dirty="0"/>
          </a:p>
          <a:p>
            <a:pPr marL="0" indent="0">
              <a:buNone/>
            </a:pPr>
            <a:endParaRPr lang="en-US" altLang="zh-CN" dirty="0"/>
          </a:p>
          <a:p>
            <a:r>
              <a:rPr lang="zh-CN" altLang="en-US" dirty="0"/>
              <a:t>测试数据集的准确率：</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601" y="2498669"/>
            <a:ext cx="3384376" cy="75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0601" y="3475232"/>
            <a:ext cx="3146308" cy="83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0601" y="4534091"/>
            <a:ext cx="3079415" cy="773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0601" y="5528254"/>
            <a:ext cx="2952328" cy="757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sp>
        <p:nvSpPr>
          <p:cNvPr id="12" name="内容占位符 2"/>
          <p:cNvSpPr>
            <a:spLocks noGrp="1"/>
          </p:cNvSpPr>
          <p:nvPr>
            <p:ph idx="1"/>
          </p:nvPr>
        </p:nvSpPr>
        <p:spPr>
          <a:xfrm>
            <a:off x="326393" y="2625890"/>
            <a:ext cx="8424936" cy="4839816"/>
          </a:xfrm>
        </p:spPr>
        <p:txBody>
          <a:bodyPr/>
          <a:lstStyle/>
          <a:p>
            <a:r>
              <a:rPr lang="zh-CN" altLang="en-US" dirty="0"/>
              <a:t>过拟合与模型选择</a:t>
            </a:r>
            <a:endParaRPr lang="en-US" altLang="zh-CN" dirty="0"/>
          </a:p>
          <a:p>
            <a:r>
              <a:rPr lang="zh-CN" altLang="en-US" dirty="0"/>
              <a:t>假设给定训练数据集</a:t>
            </a:r>
            <a:endParaRPr lang="en-US" altLang="zh-CN" dirty="0"/>
          </a:p>
          <a:p>
            <a:endParaRPr lang="en-US" altLang="zh-CN" dirty="0"/>
          </a:p>
          <a:p>
            <a:endParaRPr lang="en-US" altLang="zh-CN" dirty="0"/>
          </a:p>
          <a:p>
            <a:r>
              <a:rPr lang="zh-CN" altLang="en-US" dirty="0"/>
              <a:t>经验风险最小：</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793" y="3057938"/>
            <a:ext cx="40482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160" y="3587957"/>
            <a:ext cx="5980163" cy="85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063" y="5214362"/>
            <a:ext cx="3404291"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824" y="5172399"/>
            <a:ext cx="3168352" cy="903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4646" y="5132309"/>
            <a:ext cx="3596756" cy="1499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26393" y="13332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机器学习应用</a:t>
            </a:r>
          </a:p>
        </p:txBody>
      </p:sp>
      <p:sp>
        <p:nvSpPr>
          <p:cNvPr id="12" name="内容占位符 2"/>
          <p:cNvSpPr>
            <a:spLocks noGrp="1"/>
          </p:cNvSpPr>
          <p:nvPr>
            <p:ph idx="1"/>
          </p:nvPr>
        </p:nvSpPr>
        <p:spPr>
          <a:xfrm>
            <a:off x="564596" y="2414954"/>
            <a:ext cx="7612996" cy="4337537"/>
          </a:xfrm>
        </p:spPr>
        <p:txBody>
          <a:bodyPr>
            <a:normAutofit fontScale="77500" lnSpcReduction="20000"/>
          </a:bodyPr>
          <a:lstStyle/>
          <a:p>
            <a:r>
              <a:rPr lang="zh-CN" altLang="en-US" dirty="0"/>
              <a:t>数据挖掘</a:t>
            </a:r>
            <a:endParaRPr lang="en-US" altLang="zh-CN" dirty="0"/>
          </a:p>
          <a:p>
            <a:r>
              <a:rPr lang="zh-CN" altLang="en-US" dirty="0"/>
              <a:t>计算机视觉</a:t>
            </a:r>
            <a:endParaRPr lang="en-US" altLang="zh-CN" dirty="0"/>
          </a:p>
          <a:p>
            <a:r>
              <a:rPr lang="zh-CN" altLang="en-US" dirty="0"/>
              <a:t>自然语言处理</a:t>
            </a:r>
            <a:endParaRPr lang="en-US" altLang="zh-CN" dirty="0"/>
          </a:p>
          <a:p>
            <a:r>
              <a:rPr lang="zh-CN" altLang="en-US" dirty="0"/>
              <a:t>生物特征识别</a:t>
            </a:r>
            <a:endParaRPr lang="en-US" altLang="zh-CN" dirty="0"/>
          </a:p>
          <a:p>
            <a:r>
              <a:rPr lang="zh-CN" altLang="en-US" dirty="0"/>
              <a:t>搜索引擎</a:t>
            </a:r>
            <a:endParaRPr lang="en-US" altLang="zh-CN" dirty="0"/>
          </a:p>
          <a:p>
            <a:r>
              <a:rPr lang="zh-CN" altLang="en-US" dirty="0"/>
              <a:t>医学诊断</a:t>
            </a:r>
            <a:endParaRPr lang="en-US" altLang="zh-CN" dirty="0"/>
          </a:p>
          <a:p>
            <a:r>
              <a:rPr lang="zh-CN" altLang="en-US" dirty="0"/>
              <a:t>检测信用卡欺诈</a:t>
            </a:r>
            <a:endParaRPr lang="en-US" altLang="zh-CN" dirty="0"/>
          </a:p>
          <a:p>
            <a:r>
              <a:rPr lang="zh-CN" altLang="en-US" dirty="0"/>
              <a:t>证券市场分析</a:t>
            </a:r>
            <a:endParaRPr lang="en-US" altLang="zh-CN" dirty="0"/>
          </a:p>
          <a:p>
            <a:r>
              <a:rPr lang="en-US" altLang="zh-CN" dirty="0"/>
              <a:t>DNA</a:t>
            </a:r>
            <a:r>
              <a:rPr lang="zh-CN" altLang="en-US" dirty="0"/>
              <a:t>序列测序</a:t>
            </a:r>
            <a:endParaRPr lang="en-US" altLang="zh-CN" dirty="0"/>
          </a:p>
          <a:p>
            <a:r>
              <a:rPr lang="zh-CN" altLang="en-US" dirty="0"/>
              <a:t>语音和手写识别</a:t>
            </a:r>
            <a:endParaRPr lang="en-US" altLang="zh-CN" dirty="0"/>
          </a:p>
          <a:p>
            <a:r>
              <a:rPr lang="zh-CN" altLang="en-US" dirty="0"/>
              <a:t>战略游戏</a:t>
            </a:r>
            <a:endParaRPr lang="en-US" altLang="zh-CN" dirty="0"/>
          </a:p>
          <a:p>
            <a:r>
              <a:rPr lang="zh-CN" altLang="en-US" dirty="0"/>
              <a:t>机器人</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5284" y="2248097"/>
            <a:ext cx="6701432" cy="4521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模型评估与模型选择</a:t>
            </a:r>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821" y="2472746"/>
            <a:ext cx="6840760" cy="4107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正则化与交叉验证</a:t>
            </a:r>
          </a:p>
        </p:txBody>
      </p:sp>
      <p:sp>
        <p:nvSpPr>
          <p:cNvPr id="12" name="内容占位符 2"/>
          <p:cNvSpPr>
            <a:spLocks noGrp="1"/>
          </p:cNvSpPr>
          <p:nvPr>
            <p:ph idx="1"/>
          </p:nvPr>
        </p:nvSpPr>
        <p:spPr>
          <a:xfrm>
            <a:off x="326393" y="2625890"/>
            <a:ext cx="8424936" cy="4839816"/>
          </a:xfrm>
        </p:spPr>
        <p:txBody>
          <a:bodyPr/>
          <a:lstStyle/>
          <a:p>
            <a:r>
              <a:rPr lang="zh-CN" altLang="en-US" dirty="0"/>
              <a:t>正则化一般形式：</a:t>
            </a:r>
            <a:endParaRPr lang="en-US" altLang="zh-CN" dirty="0"/>
          </a:p>
          <a:p>
            <a:endParaRPr lang="en-US" altLang="zh-CN" dirty="0"/>
          </a:p>
          <a:p>
            <a:endParaRPr lang="en-US" altLang="zh-CN" dirty="0"/>
          </a:p>
          <a:p>
            <a:r>
              <a:rPr lang="zh-CN" altLang="en-US" dirty="0"/>
              <a:t>回归问题中：</a:t>
            </a:r>
            <a:endParaRPr lang="en-US" altLang="zh-CN" dirty="0"/>
          </a:p>
          <a:p>
            <a:endParaRPr lang="en-US" altLang="zh-CN" dirty="0"/>
          </a:p>
          <a:p>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2577" y="3177309"/>
            <a:ext cx="402785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425" y="4570106"/>
            <a:ext cx="4824536" cy="775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9067" y="5594851"/>
            <a:ext cx="4742893" cy="83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2"/>
          <p:cNvSpPr>
            <a:spLocks noGrp="1"/>
          </p:cNvSpPr>
          <p:nvPr>
            <p:ph idx="1"/>
          </p:nvPr>
        </p:nvSpPr>
        <p:spPr>
          <a:xfrm>
            <a:off x="326393" y="2673870"/>
            <a:ext cx="8424936" cy="4839816"/>
          </a:xfrm>
        </p:spPr>
        <p:txBody>
          <a:bodyPr/>
          <a:lstStyle/>
          <a:p>
            <a:r>
              <a:rPr lang="zh-CN" altLang="en-US" dirty="0"/>
              <a:t>交叉验证：</a:t>
            </a:r>
            <a:endParaRPr lang="en-US" altLang="zh-CN" dirty="0"/>
          </a:p>
          <a:p>
            <a:pPr lvl="1"/>
            <a:r>
              <a:rPr lang="zh-CN" altLang="en-US" dirty="0"/>
              <a:t>训练集 </a:t>
            </a:r>
            <a:r>
              <a:rPr lang="en-US" altLang="zh-CN" dirty="0"/>
              <a:t>training set</a:t>
            </a:r>
            <a:r>
              <a:rPr lang="zh-CN" altLang="en-US" dirty="0"/>
              <a:t>： </a:t>
            </a:r>
            <a:r>
              <a:rPr lang="en-GB" altLang="zh-CN" dirty="0"/>
              <a:t>	</a:t>
            </a:r>
            <a:r>
              <a:rPr lang="zh-CN" altLang="en-US" dirty="0"/>
              <a:t>用于训练模型</a:t>
            </a:r>
            <a:r>
              <a:rPr lang="en-US" altLang="zh-CN" dirty="0"/>
              <a:t>	</a:t>
            </a:r>
          </a:p>
          <a:p>
            <a:pPr lvl="1"/>
            <a:r>
              <a:rPr lang="zh-CN" altLang="en-US" dirty="0"/>
              <a:t>验证集 </a:t>
            </a:r>
            <a:r>
              <a:rPr lang="en-US" altLang="zh-CN" dirty="0"/>
              <a:t>validation set</a:t>
            </a:r>
            <a:r>
              <a:rPr lang="zh-CN" altLang="en-US" dirty="0"/>
              <a:t>：</a:t>
            </a:r>
            <a:r>
              <a:rPr lang="en-US" altLang="zh-CN" dirty="0"/>
              <a:t>	</a:t>
            </a:r>
            <a:r>
              <a:rPr lang="zh-CN" altLang="en-US" dirty="0"/>
              <a:t>用于模型选择</a:t>
            </a:r>
            <a:endParaRPr lang="en-US" altLang="zh-CN" dirty="0"/>
          </a:p>
          <a:p>
            <a:pPr lvl="1"/>
            <a:r>
              <a:rPr lang="zh-CN" altLang="en-US" dirty="0"/>
              <a:t>测试集  </a:t>
            </a:r>
            <a:r>
              <a:rPr lang="en-US" altLang="zh-CN" dirty="0"/>
              <a:t>test  set</a:t>
            </a:r>
            <a:r>
              <a:rPr lang="zh-CN" altLang="en-US" dirty="0"/>
              <a:t>：  </a:t>
            </a:r>
            <a:r>
              <a:rPr lang="en-GB" altLang="zh-CN" dirty="0"/>
              <a:t>	</a:t>
            </a:r>
            <a:r>
              <a:rPr lang="zh-CN" altLang="en-US" dirty="0"/>
              <a:t>用于最终对学习方法的评估</a:t>
            </a:r>
            <a:endParaRPr lang="en-US" altLang="zh-CN" dirty="0"/>
          </a:p>
          <a:p>
            <a:endParaRPr lang="en-US" altLang="zh-CN" dirty="0"/>
          </a:p>
          <a:p>
            <a:pPr lvl="1"/>
            <a:r>
              <a:rPr lang="zh-CN" altLang="en-US" dirty="0"/>
              <a:t>简单交叉验证</a:t>
            </a:r>
            <a:endParaRPr lang="en-US" altLang="zh-CN" dirty="0"/>
          </a:p>
          <a:p>
            <a:pPr lvl="1"/>
            <a:r>
              <a:rPr lang="en-US" altLang="zh-CN" dirty="0"/>
              <a:t>S</a:t>
            </a:r>
            <a:r>
              <a:rPr lang="zh-CN" altLang="en-US" dirty="0"/>
              <a:t>折交叉验证</a:t>
            </a:r>
            <a:endParaRPr lang="en-US" altLang="zh-CN" dirty="0"/>
          </a:p>
          <a:p>
            <a:pPr lvl="1"/>
            <a:r>
              <a:rPr lang="zh-CN" altLang="en-US" dirty="0"/>
              <a:t>留一交叉验证</a:t>
            </a:r>
            <a:endParaRPr lang="en-US" altLang="zh-CN" dirty="0"/>
          </a:p>
        </p:txBody>
      </p:sp>
      <p:sp>
        <p:nvSpPr>
          <p:cNvPr id="13"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正则化与交叉验证</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泛化能力 </a:t>
            </a:r>
            <a:r>
              <a:rPr lang="en-US" altLang="zh-CN"/>
              <a:t>generalization ability</a:t>
            </a:r>
            <a:endParaRPr lang="en-US" altLang="zh-CN" dirty="0"/>
          </a:p>
        </p:txBody>
      </p:sp>
      <p:sp>
        <p:nvSpPr>
          <p:cNvPr id="12" name="内容占位符 2"/>
          <p:cNvSpPr>
            <a:spLocks noGrp="1"/>
          </p:cNvSpPr>
          <p:nvPr>
            <p:ph idx="1"/>
          </p:nvPr>
        </p:nvSpPr>
        <p:spPr>
          <a:xfrm>
            <a:off x="326393" y="2426315"/>
            <a:ext cx="11879255" cy="4839816"/>
          </a:xfrm>
        </p:spPr>
        <p:txBody>
          <a:bodyPr>
            <a:normAutofit/>
          </a:bodyPr>
          <a:lstStyle/>
          <a:p>
            <a:r>
              <a:rPr lang="zh-CN" altLang="en-US" dirty="0"/>
              <a:t>泛化误差 </a:t>
            </a:r>
            <a:r>
              <a:rPr lang="en-US" altLang="zh-CN" dirty="0"/>
              <a:t>generalization  error</a:t>
            </a:r>
          </a:p>
          <a:p>
            <a:pPr marL="0" indent="0">
              <a:buNone/>
            </a:pPr>
            <a:endParaRPr lang="en-US" altLang="zh-CN" dirty="0"/>
          </a:p>
          <a:p>
            <a:r>
              <a:rPr lang="zh-CN" altLang="en-US" dirty="0"/>
              <a:t>泛化误差上界</a:t>
            </a:r>
            <a:endParaRPr lang="en-US" altLang="zh-CN" dirty="0"/>
          </a:p>
          <a:p>
            <a:pPr lvl="1"/>
            <a:r>
              <a:rPr lang="zh-CN" altLang="en-US" dirty="0"/>
              <a:t>比较学习方法的泛化能力</a:t>
            </a:r>
            <a:r>
              <a:rPr lang="en-US" altLang="zh-CN" dirty="0"/>
              <a:t>------</a:t>
            </a:r>
            <a:r>
              <a:rPr lang="zh-CN" altLang="en-US" dirty="0"/>
              <a:t>比较泛化误差上界</a:t>
            </a:r>
            <a:endParaRPr lang="en-US" altLang="zh-CN" dirty="0"/>
          </a:p>
          <a:p>
            <a:pPr lvl="1"/>
            <a:r>
              <a:rPr lang="zh-CN" altLang="en-US" dirty="0"/>
              <a:t>性质：样本容量增加，泛化误差趋于</a:t>
            </a:r>
            <a:r>
              <a:rPr lang="en-US" altLang="zh-CN" dirty="0"/>
              <a:t>0</a:t>
            </a:r>
            <a:r>
              <a:rPr lang="zh-CN" altLang="en-US" dirty="0"/>
              <a:t>，假设空间容量越大， 泛化误差越大</a:t>
            </a:r>
            <a:endParaRPr lang="en-US" altLang="zh-CN" dirty="0"/>
          </a:p>
          <a:p>
            <a:endParaRPr lang="en-US" altLang="zh-CN" dirty="0"/>
          </a:p>
          <a:p>
            <a:r>
              <a:rPr lang="zh-CN" altLang="en-US" dirty="0"/>
              <a:t>二分类问题</a:t>
            </a:r>
            <a:endParaRPr lang="en-US" altLang="zh-CN" dirty="0"/>
          </a:p>
          <a:p>
            <a:endParaRPr lang="en-US" altLang="zh-CN" dirty="0"/>
          </a:p>
          <a:p>
            <a:r>
              <a:rPr lang="zh-CN" altLang="en-US" dirty="0"/>
              <a:t>期望风险和经验风险</a:t>
            </a:r>
            <a:endParaRPr lang="en-US" altLang="zh-CN" dirty="0"/>
          </a:p>
          <a:p>
            <a:pPr lvl="1"/>
            <a:endParaRPr lang="en-US" altLang="zh-CN"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904" y="2524099"/>
            <a:ext cx="5944896"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6937" y="5282949"/>
            <a:ext cx="2808313" cy="490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2760" y="6278828"/>
            <a:ext cx="2592288" cy="37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9646" y="6091761"/>
            <a:ext cx="2664296" cy="74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泛化能力 </a:t>
            </a:r>
            <a:r>
              <a:rPr lang="en-US" altLang="zh-CN"/>
              <a:t>generalization ability</a:t>
            </a:r>
            <a:endParaRPr lang="en-US" altLang="zh-CN" dirty="0"/>
          </a:p>
        </p:txBody>
      </p:sp>
      <p:sp>
        <p:nvSpPr>
          <p:cNvPr id="12" name="内容占位符 2"/>
          <p:cNvSpPr>
            <a:spLocks noGrp="1"/>
          </p:cNvSpPr>
          <p:nvPr>
            <p:ph idx="1"/>
          </p:nvPr>
        </p:nvSpPr>
        <p:spPr>
          <a:xfrm>
            <a:off x="326393" y="2428984"/>
            <a:ext cx="11514312" cy="4839816"/>
          </a:xfrm>
        </p:spPr>
        <p:txBody>
          <a:bodyPr>
            <a:normAutofit/>
          </a:bodyPr>
          <a:lstStyle/>
          <a:p>
            <a:r>
              <a:rPr lang="zh-CN" altLang="en-US" dirty="0"/>
              <a:t>经验风险最小化函数：</a:t>
            </a:r>
            <a:endParaRPr lang="en-US" altLang="zh-CN" dirty="0"/>
          </a:p>
          <a:p>
            <a:endParaRPr lang="en-US" altLang="zh-CN" dirty="0"/>
          </a:p>
          <a:p>
            <a:r>
              <a:rPr lang="zh-CN" altLang="en-US" dirty="0"/>
              <a:t>泛化能力：</a:t>
            </a:r>
            <a:endParaRPr lang="en-US" altLang="zh-CN" dirty="0"/>
          </a:p>
          <a:p>
            <a:endParaRPr lang="en-US" altLang="zh-CN" dirty="0"/>
          </a:p>
          <a:p>
            <a:r>
              <a:rPr lang="zh-CN" altLang="en-US" dirty="0"/>
              <a:t>定理：泛化误差上界，二分类问题，</a:t>
            </a:r>
            <a:endParaRPr lang="en-GB" altLang="zh-CN" dirty="0"/>
          </a:p>
          <a:p>
            <a:pPr marL="0" indent="0">
              <a:buNone/>
            </a:pPr>
            <a:r>
              <a:rPr lang="en-GB" altLang="zh-CN" dirty="0"/>
              <a:t>	</a:t>
            </a:r>
            <a:r>
              <a:rPr lang="zh-CN" altLang="en-US" dirty="0"/>
              <a:t>当假设空间是有限个函数的结合</a:t>
            </a:r>
            <a:r>
              <a:rPr lang="en-US" altLang="zh-CN" dirty="0"/>
              <a:t>                          </a:t>
            </a:r>
            <a:r>
              <a:rPr lang="zh-CN" altLang="en-US" dirty="0"/>
              <a:t>，</a:t>
            </a:r>
            <a:endParaRPr lang="en-GB" altLang="zh-CN" dirty="0"/>
          </a:p>
          <a:p>
            <a:pPr marL="0" indent="0">
              <a:buNone/>
            </a:pPr>
            <a:r>
              <a:rPr lang="en-GB" altLang="zh-CN" dirty="0"/>
              <a:t>	</a:t>
            </a:r>
            <a:r>
              <a:rPr lang="zh-CN" altLang="en-US" dirty="0"/>
              <a:t>对任意一个函数</a:t>
            </a:r>
            <a:r>
              <a:rPr lang="en-US" altLang="zh-CN" dirty="0"/>
              <a:t>f</a:t>
            </a:r>
            <a:r>
              <a:rPr lang="zh-CN" altLang="en-US" dirty="0"/>
              <a:t>， 至少以概率</a:t>
            </a:r>
            <a:r>
              <a:rPr lang="en-US" altLang="zh-CN" dirty="0"/>
              <a:t>1-</a:t>
            </a:r>
            <a:r>
              <a:rPr lang="el-GR" altLang="zh-CN" dirty="0"/>
              <a:t>δ</a:t>
            </a:r>
            <a:r>
              <a:rPr lang="zh-CN" altLang="en-US" dirty="0"/>
              <a:t>，以下不等式成立：</a:t>
            </a:r>
            <a:endParaRPr lang="en-US" altLang="zh-CN"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094" y="2428984"/>
            <a:ext cx="2461364"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373" y="3459141"/>
            <a:ext cx="3180767"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0189" y="5057333"/>
            <a:ext cx="1965218"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3074" y="5987752"/>
            <a:ext cx="3063126" cy="473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7274" y="5907057"/>
            <a:ext cx="4073662" cy="956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718263" y="130152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生成模型与判别模型</a:t>
            </a:r>
            <a:endParaRPr lang="zh-CN" altLang="en-US" dirty="0"/>
          </a:p>
        </p:txBody>
      </p:sp>
      <p:sp>
        <p:nvSpPr>
          <p:cNvPr id="12" name="内容占位符 2"/>
          <p:cNvSpPr>
            <a:spLocks noGrp="1"/>
          </p:cNvSpPr>
          <p:nvPr>
            <p:ph idx="1"/>
          </p:nvPr>
        </p:nvSpPr>
        <p:spPr>
          <a:xfrm>
            <a:off x="326393" y="2339466"/>
            <a:ext cx="11409490" cy="4839816"/>
          </a:xfrm>
        </p:spPr>
        <p:txBody>
          <a:bodyPr>
            <a:normAutofit/>
          </a:bodyPr>
          <a:lstStyle/>
          <a:p>
            <a:r>
              <a:rPr lang="zh-CN" altLang="en-US" dirty="0"/>
              <a:t>监督学习的目的就是学习一个模型：</a:t>
            </a:r>
            <a:endParaRPr lang="en-US" altLang="zh-CN" dirty="0"/>
          </a:p>
          <a:p>
            <a:r>
              <a:rPr lang="zh-CN" altLang="en-US" dirty="0"/>
              <a:t>决策函数：</a:t>
            </a:r>
            <a:endParaRPr lang="en-US" altLang="zh-CN" dirty="0"/>
          </a:p>
          <a:p>
            <a:endParaRPr lang="en-US" altLang="zh-CN" dirty="0"/>
          </a:p>
          <a:p>
            <a:r>
              <a:rPr lang="zh-CN" altLang="en-US" dirty="0"/>
              <a:t>条件概率分布：</a:t>
            </a:r>
            <a:endParaRPr lang="en-US" altLang="zh-CN" dirty="0"/>
          </a:p>
          <a:p>
            <a:endParaRPr lang="en-US" altLang="zh-CN" dirty="0"/>
          </a:p>
          <a:p>
            <a:r>
              <a:rPr lang="zh-CN" altLang="en-US" dirty="0"/>
              <a:t>生成方法</a:t>
            </a:r>
            <a:r>
              <a:rPr lang="en-US" altLang="zh-CN" dirty="0"/>
              <a:t>Generative approach </a:t>
            </a:r>
            <a:r>
              <a:rPr lang="zh-CN" altLang="en-US" dirty="0"/>
              <a:t>对应生成模型：</a:t>
            </a:r>
            <a:r>
              <a:rPr lang="en-US" altLang="zh-CN" dirty="0"/>
              <a:t>generative model</a:t>
            </a:r>
            <a:r>
              <a:rPr lang="zh-CN" altLang="en-US" dirty="0"/>
              <a:t>，</a:t>
            </a:r>
            <a:endParaRPr lang="en-US" altLang="zh-CN" dirty="0"/>
          </a:p>
          <a:p>
            <a:endParaRPr lang="en-US" altLang="zh-CN" dirty="0"/>
          </a:p>
          <a:p>
            <a:endParaRPr lang="en-US" altLang="zh-CN" dirty="0"/>
          </a:p>
          <a:p>
            <a:r>
              <a:rPr lang="zh-CN" altLang="en-US" dirty="0"/>
              <a:t>朴素贝叶斯法和隐马尔科夫模型</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1499" y="2877280"/>
            <a:ext cx="146002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6813" y="3693925"/>
            <a:ext cx="1394710" cy="45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1009" y="5421165"/>
            <a:ext cx="2707501"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718263"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生成模型与判别模型</a:t>
            </a:r>
            <a:endParaRPr lang="zh-CN" altLang="en-US" dirty="0"/>
          </a:p>
        </p:txBody>
      </p:sp>
      <p:sp>
        <p:nvSpPr>
          <p:cNvPr id="12" name="内容占位符 2"/>
          <p:cNvSpPr>
            <a:spLocks noGrp="1"/>
          </p:cNvSpPr>
          <p:nvPr>
            <p:ph idx="1"/>
          </p:nvPr>
        </p:nvSpPr>
        <p:spPr>
          <a:xfrm>
            <a:off x="322726" y="2625890"/>
            <a:ext cx="11347497" cy="4839816"/>
          </a:xfrm>
        </p:spPr>
        <p:txBody>
          <a:bodyPr/>
          <a:lstStyle/>
          <a:p>
            <a:r>
              <a:rPr lang="zh-CN" altLang="en-US" dirty="0"/>
              <a:t>判别方法由数据直接学习决策函数</a:t>
            </a:r>
            <a:r>
              <a:rPr lang="en-US" altLang="zh-CN" dirty="0"/>
              <a:t>f(X)</a:t>
            </a:r>
            <a:r>
              <a:rPr lang="zh-CN" altLang="en-US" dirty="0"/>
              <a:t>或条件概率分布</a:t>
            </a:r>
            <a:r>
              <a:rPr lang="en-US" altLang="zh-CN" dirty="0"/>
              <a:t>P(Y|X)</a:t>
            </a:r>
            <a:r>
              <a:rPr lang="zh-CN" altLang="en-US" dirty="0"/>
              <a:t>作为预测的模型，即判别模型</a:t>
            </a:r>
            <a:endParaRPr lang="en-US" altLang="zh-CN" dirty="0"/>
          </a:p>
          <a:p>
            <a:r>
              <a:rPr lang="en-US" altLang="zh-CN" dirty="0"/>
              <a:t>Discriminative approach</a:t>
            </a:r>
            <a:r>
              <a:rPr lang="zh-CN" altLang="en-US" dirty="0"/>
              <a:t>对应</a:t>
            </a:r>
            <a:r>
              <a:rPr lang="en-US" altLang="zh-CN" dirty="0"/>
              <a:t>discriminative model</a:t>
            </a:r>
          </a:p>
          <a:p>
            <a:endParaRPr lang="en-US" altLang="zh-CN" dirty="0"/>
          </a:p>
          <a:p>
            <a:endParaRPr lang="en-US" altLang="zh-CN" dirty="0"/>
          </a:p>
          <a:p>
            <a:endParaRPr lang="en-US" altLang="zh-CN" dirty="0"/>
          </a:p>
          <a:p>
            <a:r>
              <a:rPr lang="en-US" altLang="zh-CN" dirty="0"/>
              <a:t>K</a:t>
            </a:r>
            <a:r>
              <a:rPr lang="zh-CN" altLang="en-US" dirty="0"/>
              <a:t>近邻法、感知机、决策树、</a:t>
            </a:r>
            <a:r>
              <a:rPr lang="en-US" altLang="zh-CN" dirty="0"/>
              <a:t>logistic</a:t>
            </a:r>
            <a:r>
              <a:rPr lang="zh-CN" altLang="en-US" dirty="0"/>
              <a:t>回归模型、最大熵模型、支持向量机、提升方法和条件随机场。</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966" y="4138058"/>
            <a:ext cx="146002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931" y="4859455"/>
            <a:ext cx="1394710" cy="45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718262" y="1301526"/>
            <a:ext cx="9891929"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生成模型与判别模型</a:t>
            </a:r>
            <a:endParaRPr lang="zh-CN" altLang="en-US" dirty="0"/>
          </a:p>
        </p:txBody>
      </p:sp>
      <p:sp>
        <p:nvSpPr>
          <p:cNvPr id="12" name="内容占位符 2"/>
          <p:cNvSpPr>
            <a:spLocks noGrp="1"/>
          </p:cNvSpPr>
          <p:nvPr>
            <p:ph idx="1"/>
          </p:nvPr>
        </p:nvSpPr>
        <p:spPr>
          <a:xfrm>
            <a:off x="322726" y="2597670"/>
            <a:ext cx="11548975" cy="4839816"/>
          </a:xfrm>
        </p:spPr>
        <p:txBody>
          <a:bodyPr/>
          <a:lstStyle/>
          <a:p>
            <a:r>
              <a:rPr lang="zh-CN" altLang="en-US" dirty="0"/>
              <a:t>各自优缺点：</a:t>
            </a:r>
            <a:endParaRPr lang="en-US" altLang="zh-CN" dirty="0"/>
          </a:p>
          <a:p>
            <a:pPr lvl="1"/>
            <a:r>
              <a:rPr lang="zh-CN" altLang="en-US" dirty="0"/>
              <a:t>生成方法：可还原出联合概率分布</a:t>
            </a:r>
            <a:r>
              <a:rPr lang="en-US" altLang="zh-CN" dirty="0"/>
              <a:t>P(X,Y), </a:t>
            </a:r>
            <a:r>
              <a:rPr lang="zh-CN" altLang="en-US" dirty="0"/>
              <a:t>而判别方法不能。生成方法的收敛速度更快，当样本容量增加的时候，学到的模型可以更快地收敛于真实模型；当存在隐变量时，仍可以使用生成方法，而判别方法则不能用。</a:t>
            </a:r>
            <a:endParaRPr lang="en-US" altLang="zh-CN" dirty="0"/>
          </a:p>
          <a:p>
            <a:pPr lvl="1"/>
            <a:r>
              <a:rPr lang="zh-CN" altLang="en-US" dirty="0"/>
              <a:t>判别方法：直接学习到条件概率或决策函数，直接进行预测，往往学习的准确率更高；由于直接学习</a:t>
            </a:r>
            <a:r>
              <a:rPr lang="en-US" altLang="zh-CN" dirty="0"/>
              <a:t>Y=f(X)</a:t>
            </a:r>
            <a:r>
              <a:rPr lang="zh-CN" altLang="en-US" dirty="0"/>
              <a:t>或</a:t>
            </a:r>
            <a:r>
              <a:rPr lang="en-US" altLang="zh-CN" dirty="0"/>
              <a:t>P(Y|X),</a:t>
            </a:r>
            <a:r>
              <a:rPr lang="zh-CN" altLang="en-US" dirty="0"/>
              <a:t>可对数据进行各种程度上的抽象、定义特征并使用特征，因此可以简化学习过程。</a:t>
            </a:r>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分类问题</a:t>
            </a:r>
            <a:endParaRPr lang="zh-CN" altLang="en-US"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529" y="2524099"/>
            <a:ext cx="606567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p:nvPr/>
        </p:nvSpPr>
        <p:spPr>
          <a:xfrm>
            <a:off x="398401" y="114555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Game</a:t>
            </a:r>
            <a:endParaRPr lang="zh-CN" altLang="en-US" dirty="0"/>
          </a:p>
        </p:txBody>
      </p:sp>
      <p:sp>
        <p:nvSpPr>
          <p:cNvPr id="14" name="内容占位符 2"/>
          <p:cNvSpPr>
            <a:spLocks noGrp="1"/>
          </p:cNvSpPr>
          <p:nvPr>
            <p:ph idx="1"/>
          </p:nvPr>
        </p:nvSpPr>
        <p:spPr>
          <a:xfrm>
            <a:off x="326393" y="2441700"/>
            <a:ext cx="6026436" cy="4839816"/>
          </a:xfrm>
        </p:spPr>
        <p:txBody>
          <a:bodyPr/>
          <a:lstStyle/>
          <a:p>
            <a:r>
              <a:rPr lang="zh-CN" altLang="en-US" dirty="0"/>
              <a:t>深蓝是并行计算的电脑系统，建基于</a:t>
            </a:r>
            <a:r>
              <a:rPr lang="en-US" altLang="zh-CN" dirty="0"/>
              <a:t>RS/6000 SP</a:t>
            </a:r>
            <a:r>
              <a:rPr lang="zh-CN" altLang="en-US" dirty="0"/>
              <a:t>，另加上</a:t>
            </a:r>
            <a:r>
              <a:rPr lang="en-US" altLang="zh-CN" dirty="0"/>
              <a:t>480</a:t>
            </a:r>
            <a:r>
              <a:rPr lang="zh-CN" altLang="en-US" dirty="0"/>
              <a:t>颗特别制造的</a:t>
            </a:r>
            <a:r>
              <a:rPr lang="en-US" altLang="zh-CN" dirty="0"/>
              <a:t>VLSI</a:t>
            </a:r>
            <a:r>
              <a:rPr lang="zh-CN" altLang="en-US" dirty="0"/>
              <a:t>象棋芯片。下棋程式以</a:t>
            </a:r>
            <a:r>
              <a:rPr lang="en-US" altLang="zh-CN" dirty="0"/>
              <a:t>C</a:t>
            </a:r>
            <a:r>
              <a:rPr lang="zh-CN" altLang="en-US" dirty="0"/>
              <a:t>语言写成，运行</a:t>
            </a:r>
            <a:r>
              <a:rPr lang="en-US" altLang="zh-CN" dirty="0"/>
              <a:t>AIX </a:t>
            </a:r>
            <a:r>
              <a:rPr lang="zh-CN" altLang="en-US" dirty="0"/>
              <a:t>操作系统。</a:t>
            </a:r>
            <a:r>
              <a:rPr lang="en-US" altLang="zh-CN" dirty="0"/>
              <a:t>1997</a:t>
            </a:r>
            <a:r>
              <a:rPr lang="zh-CN" altLang="en-US" dirty="0"/>
              <a:t>年版本的深蓝运算速度为每秒</a:t>
            </a:r>
            <a:r>
              <a:rPr lang="en-US" altLang="zh-CN" dirty="0"/>
              <a:t>2</a:t>
            </a:r>
            <a:r>
              <a:rPr lang="zh-CN" altLang="en-US" dirty="0"/>
              <a:t>亿步棋，是其</a:t>
            </a:r>
            <a:r>
              <a:rPr lang="en-US" altLang="zh-CN" dirty="0"/>
              <a:t>1996</a:t>
            </a:r>
            <a:r>
              <a:rPr lang="zh-CN" altLang="en-US" dirty="0"/>
              <a:t>年版本的</a:t>
            </a:r>
            <a:r>
              <a:rPr lang="en-US" altLang="zh-CN" dirty="0"/>
              <a:t>2</a:t>
            </a:r>
            <a:r>
              <a:rPr lang="zh-CN" altLang="en-US" dirty="0"/>
              <a:t>倍。</a:t>
            </a:r>
            <a:r>
              <a:rPr lang="en-US" altLang="zh-CN" dirty="0"/>
              <a:t>1997</a:t>
            </a:r>
            <a:r>
              <a:rPr lang="zh-CN" altLang="en-US" dirty="0"/>
              <a:t>年 </a:t>
            </a:r>
            <a:r>
              <a:rPr lang="en-US" altLang="zh-CN" dirty="0"/>
              <a:t>6</a:t>
            </a:r>
            <a:r>
              <a:rPr lang="zh-CN" altLang="en-US" dirty="0"/>
              <a:t>月，深蓝在世界超级电脑中排名第</a:t>
            </a:r>
            <a:r>
              <a:rPr lang="en-US" altLang="zh-CN" dirty="0"/>
              <a:t>259</a:t>
            </a:r>
            <a:r>
              <a:rPr lang="zh-CN" altLang="en-US" dirty="0"/>
              <a:t>位，计算能力为</a:t>
            </a:r>
            <a:r>
              <a:rPr lang="en-US" altLang="zh-CN" dirty="0"/>
              <a:t>11.38 gigaflops</a:t>
            </a:r>
            <a:r>
              <a:rPr lang="zh-CN" altLang="en-US" dirty="0"/>
              <a:t>。</a:t>
            </a:r>
          </a:p>
        </p:txBody>
      </p:sp>
      <p:pic>
        <p:nvPicPr>
          <p:cNvPr id="15" name="Picture 2" descr="http://img3.imgtn.bdimg.com/it/u=1246103436,2946006057&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9263" y="3141417"/>
            <a:ext cx="3096344" cy="34403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深蓝"/>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8732" y="1416062"/>
            <a:ext cx="1904628" cy="2856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分类问题</a:t>
            </a:r>
            <a:endParaRPr lang="zh-CN" altLang="en-US" dirty="0"/>
          </a:p>
        </p:txBody>
      </p:sp>
      <p:sp>
        <p:nvSpPr>
          <p:cNvPr id="12" name="内容占位符 2"/>
          <p:cNvSpPr>
            <a:spLocks noGrp="1"/>
          </p:cNvSpPr>
          <p:nvPr>
            <p:ph idx="1"/>
          </p:nvPr>
        </p:nvSpPr>
        <p:spPr>
          <a:xfrm>
            <a:off x="326393" y="2625890"/>
            <a:ext cx="8424936" cy="4839816"/>
          </a:xfrm>
        </p:spPr>
        <p:txBody>
          <a:bodyPr/>
          <a:lstStyle/>
          <a:p>
            <a:r>
              <a:rPr lang="zh-CN" altLang="en-US" dirty="0"/>
              <a:t>二分类评价指标</a:t>
            </a:r>
            <a:endParaRPr lang="en-US" altLang="zh-CN" dirty="0"/>
          </a:p>
          <a:p>
            <a:pPr lvl="1"/>
            <a:r>
              <a:rPr lang="en-US" altLang="zh-CN" dirty="0"/>
              <a:t>TP    true positive</a:t>
            </a:r>
          </a:p>
          <a:p>
            <a:pPr lvl="1"/>
            <a:r>
              <a:rPr lang="en-US" altLang="zh-CN" dirty="0"/>
              <a:t>FN   false negative</a:t>
            </a:r>
          </a:p>
          <a:p>
            <a:pPr lvl="1"/>
            <a:r>
              <a:rPr lang="en-US" altLang="zh-CN" dirty="0"/>
              <a:t>FP    false positive</a:t>
            </a:r>
          </a:p>
          <a:p>
            <a:pPr lvl="1"/>
            <a:r>
              <a:rPr lang="en-US" altLang="zh-CN" dirty="0"/>
              <a:t>TN   true  negative</a:t>
            </a:r>
          </a:p>
          <a:p>
            <a:pPr marL="0" indent="0">
              <a:buNone/>
            </a:pPr>
            <a:endParaRPr lang="en-US" altLang="zh-CN"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928" y="2472746"/>
            <a:ext cx="1800200" cy="85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3891" y="3557720"/>
            <a:ext cx="1789247" cy="798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3891" y="4694154"/>
            <a:ext cx="1440160" cy="79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3891" y="5823748"/>
            <a:ext cx="3028776" cy="79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内容占位符 2"/>
          <p:cNvSpPr txBox="1"/>
          <p:nvPr/>
        </p:nvSpPr>
        <p:spPr>
          <a:xfrm>
            <a:off x="5201457" y="2625890"/>
            <a:ext cx="8424936" cy="4839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精确率</a:t>
            </a:r>
            <a:endParaRPr lang="en-US" altLang="zh-CN" dirty="0"/>
          </a:p>
          <a:p>
            <a:pPr marL="0" indent="0">
              <a:buNone/>
            </a:pPr>
            <a:endParaRPr lang="en-US" altLang="zh-CN" dirty="0"/>
          </a:p>
          <a:p>
            <a:r>
              <a:rPr lang="zh-CN" altLang="en-US" dirty="0"/>
              <a:t>召回率</a:t>
            </a:r>
            <a:endParaRPr lang="en-US" altLang="zh-CN" dirty="0"/>
          </a:p>
          <a:p>
            <a:pPr marL="0" indent="0">
              <a:buFont typeface="Arial" panose="020B0604020202020204" pitchFamily="34" charset="0"/>
              <a:buNone/>
            </a:pPr>
            <a:endParaRPr lang="en-US" altLang="zh-CN" dirty="0"/>
          </a:p>
          <a:p>
            <a:r>
              <a:rPr lang="en-US" altLang="zh-CN" dirty="0"/>
              <a:t>F</a:t>
            </a:r>
            <a:r>
              <a:rPr lang="en-US" altLang="zh-CN" baseline="-25000" dirty="0"/>
              <a:t>1</a:t>
            </a:r>
            <a:r>
              <a:rPr lang="ja-JP" altLang="en-US"/>
              <a:t>值</a:t>
            </a:r>
            <a:endParaRPr lang="en-US"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27839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标注问题</a:t>
            </a:r>
            <a:endParaRPr lang="zh-CN" altLang="en-US" dirty="0"/>
          </a:p>
        </p:txBody>
      </p:sp>
      <p:sp>
        <p:nvSpPr>
          <p:cNvPr id="12" name="内容占位符 2"/>
          <p:cNvSpPr>
            <a:spLocks noGrp="1"/>
          </p:cNvSpPr>
          <p:nvPr>
            <p:ph idx="1"/>
          </p:nvPr>
        </p:nvSpPr>
        <p:spPr>
          <a:xfrm>
            <a:off x="434270" y="2218173"/>
            <a:ext cx="11359329" cy="4839816"/>
          </a:xfrm>
        </p:spPr>
        <p:txBody>
          <a:bodyPr>
            <a:normAutofit lnSpcReduction="10000"/>
          </a:bodyPr>
          <a:lstStyle/>
          <a:p>
            <a:r>
              <a:rPr lang="zh-CN" altLang="en-US" dirty="0"/>
              <a:t>标注：</a:t>
            </a:r>
            <a:r>
              <a:rPr lang="en-US" altLang="zh-CN" dirty="0"/>
              <a:t>tagging</a:t>
            </a:r>
            <a:r>
              <a:rPr lang="zh-CN" altLang="en-US" dirty="0"/>
              <a:t>， 结构预测：</a:t>
            </a:r>
            <a:r>
              <a:rPr lang="en-US" altLang="zh-CN" dirty="0"/>
              <a:t>structure prediction</a:t>
            </a:r>
          </a:p>
          <a:p>
            <a:r>
              <a:rPr lang="zh-CN" altLang="en-US" dirty="0"/>
              <a:t>输入：观测序列， 输出：标记序列或状态序列</a:t>
            </a:r>
            <a:endParaRPr lang="en-US" altLang="zh-CN" dirty="0"/>
          </a:p>
          <a:p>
            <a:r>
              <a:rPr lang="zh-CN" altLang="en-US" dirty="0"/>
              <a:t>学习和标注两个过程</a:t>
            </a:r>
            <a:endParaRPr lang="en-US" altLang="zh-CN" dirty="0"/>
          </a:p>
          <a:p>
            <a:r>
              <a:rPr lang="zh-CN" altLang="en-US" dirty="0"/>
              <a:t>训练集：</a:t>
            </a:r>
            <a:endParaRPr lang="en-US" altLang="zh-CN" dirty="0"/>
          </a:p>
          <a:p>
            <a:endParaRPr lang="en-US" altLang="zh-CN" dirty="0"/>
          </a:p>
          <a:p>
            <a:r>
              <a:rPr lang="zh-CN" altLang="en-US" dirty="0"/>
              <a:t>观测序列：</a:t>
            </a:r>
            <a:endParaRPr lang="en-US" altLang="zh-CN" dirty="0"/>
          </a:p>
          <a:p>
            <a:endParaRPr lang="en-US" altLang="zh-CN" dirty="0"/>
          </a:p>
          <a:p>
            <a:r>
              <a:rPr lang="zh-CN" altLang="en-US" dirty="0"/>
              <a:t>输出标记序列：</a:t>
            </a:r>
            <a:endParaRPr lang="en-US" altLang="zh-CN" dirty="0"/>
          </a:p>
          <a:p>
            <a:endParaRPr lang="en-US" altLang="zh-CN" dirty="0"/>
          </a:p>
          <a:p>
            <a:r>
              <a:rPr lang="zh-CN" altLang="en-US" dirty="0"/>
              <a:t>模型：条件概率分布</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2502" y="3688859"/>
            <a:ext cx="4794481" cy="473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4145" y="4594437"/>
            <a:ext cx="4886910" cy="44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841" y="5530541"/>
            <a:ext cx="3168118" cy="47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840" y="6327002"/>
            <a:ext cx="4974237"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回归问题</a:t>
            </a:r>
            <a:endParaRPr lang="zh-CN" altLang="en-US" dirty="0"/>
          </a:p>
        </p:txBody>
      </p:sp>
      <p:sp>
        <p:nvSpPr>
          <p:cNvPr id="12" name="内容占位符 2"/>
          <p:cNvSpPr>
            <a:spLocks noGrp="1"/>
          </p:cNvSpPr>
          <p:nvPr>
            <p:ph idx="1"/>
          </p:nvPr>
        </p:nvSpPr>
        <p:spPr>
          <a:xfrm>
            <a:off x="326393" y="2625890"/>
            <a:ext cx="8424936" cy="4839816"/>
          </a:xfrm>
        </p:spPr>
        <p:txBody>
          <a:bodyPr>
            <a:normAutofit/>
          </a:bodyPr>
          <a:lstStyle/>
          <a:p>
            <a:r>
              <a:rPr lang="zh-CN" altLang="en-US" dirty="0"/>
              <a:t>回归模型是表示从输入变量到输出变量之间映射的函数</a:t>
            </a:r>
            <a:r>
              <a:rPr lang="en-US" altLang="zh-TW" dirty="0"/>
              <a:t>.</a:t>
            </a:r>
            <a:r>
              <a:rPr lang="zh-CN" altLang="en-US" dirty="0"/>
              <a:t>回归问题的学习等价于函数拟合。</a:t>
            </a:r>
            <a:endParaRPr lang="en-US" altLang="zh-CN" dirty="0"/>
          </a:p>
          <a:p>
            <a:r>
              <a:rPr lang="zh-CN" altLang="en-US" dirty="0"/>
              <a:t>学习和预测两个阶段</a:t>
            </a:r>
            <a:endParaRPr lang="en-US" altLang="zh-CN" dirty="0"/>
          </a:p>
          <a:p>
            <a:r>
              <a:rPr lang="zh-CN" altLang="en-US" dirty="0"/>
              <a:t>训练集：</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669" y="4541741"/>
            <a:ext cx="4744056"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0448" y="3552799"/>
            <a:ext cx="5688632" cy="3305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回归问题</a:t>
            </a:r>
            <a:endParaRPr lang="zh-CN" altLang="en-US" dirty="0"/>
          </a:p>
        </p:txBody>
      </p:sp>
      <p:sp>
        <p:nvSpPr>
          <p:cNvPr id="12" name="内容占位符 2"/>
          <p:cNvSpPr>
            <a:spLocks noGrp="1"/>
          </p:cNvSpPr>
          <p:nvPr>
            <p:ph idx="1"/>
          </p:nvPr>
        </p:nvSpPr>
        <p:spPr>
          <a:xfrm>
            <a:off x="398401" y="2362418"/>
            <a:ext cx="11027407" cy="4839816"/>
          </a:xfrm>
        </p:spPr>
        <p:txBody>
          <a:bodyPr>
            <a:normAutofit/>
          </a:bodyPr>
          <a:lstStyle/>
          <a:p>
            <a:r>
              <a:rPr lang="zh-CN" altLang="en-US" dirty="0"/>
              <a:t>例子：</a:t>
            </a:r>
            <a:endParaRPr lang="en-US" altLang="zh-CN" dirty="0"/>
          </a:p>
          <a:p>
            <a:r>
              <a:rPr lang="zh-CN" altLang="en-US" dirty="0"/>
              <a:t>标记表示名词短语的“开始”、“结束”或“其他”（分别以</a:t>
            </a:r>
            <a:r>
              <a:rPr lang="en-US" altLang="zh-CN" dirty="0"/>
              <a:t>B, E, O</a:t>
            </a:r>
            <a:r>
              <a:rPr lang="zh-CN" altLang="en-US" dirty="0"/>
              <a:t>表示</a:t>
            </a:r>
            <a:r>
              <a:rPr lang="en-US" altLang="zh-CN" dirty="0"/>
              <a:t>)</a:t>
            </a:r>
          </a:p>
          <a:p>
            <a:r>
              <a:rPr lang="zh-CN" altLang="en-US" dirty="0"/>
              <a:t>输入：</a:t>
            </a:r>
            <a:r>
              <a:rPr lang="en-US" altLang="zh-CN" dirty="0"/>
              <a:t>At Microsoft Research, we have an insatiable curiosity and the desire to create new technology that will help define the computing experience.</a:t>
            </a:r>
          </a:p>
          <a:p>
            <a:endParaRPr lang="en-US" altLang="zh-CN" dirty="0"/>
          </a:p>
          <a:p>
            <a:r>
              <a:rPr lang="zh-CN" altLang="en-US" dirty="0"/>
              <a:t>输出：</a:t>
            </a:r>
            <a:r>
              <a:rPr lang="en-US" altLang="zh-CN" dirty="0"/>
              <a:t>At/O Microsoft/B Research/E, we/O have/O an/O insatiable/6 curiosity/E and/O the/O desire/BE to/O create/O new/B technology/E that/O will/O help/O define/O the/O computing/B experience/E.</a:t>
            </a:r>
          </a:p>
          <a:p>
            <a:endParaRPr lang="en-US" altLang="zh-CN" dirty="0"/>
          </a:p>
          <a:p>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398401" y="13297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回归问题</a:t>
            </a:r>
            <a:endParaRPr lang="zh-CN" altLang="en-US" dirty="0"/>
          </a:p>
        </p:txBody>
      </p:sp>
      <p:sp>
        <p:nvSpPr>
          <p:cNvPr id="12" name="内容占位符 2"/>
          <p:cNvSpPr>
            <a:spLocks noGrp="1"/>
          </p:cNvSpPr>
          <p:nvPr>
            <p:ph idx="1"/>
          </p:nvPr>
        </p:nvSpPr>
        <p:spPr>
          <a:xfrm>
            <a:off x="326393" y="2625890"/>
            <a:ext cx="10894380" cy="4839816"/>
          </a:xfrm>
        </p:spPr>
        <p:txBody>
          <a:bodyPr>
            <a:normAutofit/>
          </a:bodyPr>
          <a:lstStyle/>
          <a:p>
            <a:r>
              <a:rPr lang="zh-CN" altLang="en-US" dirty="0"/>
              <a:t>回归学习最常用的损失函数是平方损失函数，在此情况下，回归问题可以由 著名的最小二乘法</a:t>
            </a:r>
            <a:r>
              <a:rPr lang="en-US" altLang="zh-CN" dirty="0"/>
              <a:t>(least squares)</a:t>
            </a:r>
            <a:r>
              <a:rPr lang="zh-CN" altLang="en-US" dirty="0"/>
              <a:t>求解。</a:t>
            </a:r>
            <a:endParaRPr lang="en-US" altLang="zh-CN" dirty="0"/>
          </a:p>
          <a:p>
            <a:endParaRPr lang="en-US" altLang="zh-CN" dirty="0"/>
          </a:p>
          <a:p>
            <a:r>
              <a:rPr lang="zh-CN" altLang="en-US" dirty="0"/>
              <a:t>股价预测</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占位符 2"/>
          <p:cNvSpPr>
            <a:spLocks noGrp="1"/>
          </p:cNvSpPr>
          <p:nvPr>
            <p:ph idx="1"/>
          </p:nvPr>
        </p:nvSpPr>
        <p:spPr>
          <a:xfrm>
            <a:off x="4371094" y="3429000"/>
            <a:ext cx="8424936" cy="4839816"/>
          </a:xfrm>
        </p:spPr>
        <p:txBody>
          <a:bodyPr/>
          <a:lstStyle/>
          <a:p>
            <a:r>
              <a:rPr lang="en-US" altLang="zh-CN" dirty="0"/>
              <a:t> </a:t>
            </a:r>
            <a:r>
              <a:rPr lang="en-US" altLang="zh-CN" sz="6000" dirty="0">
                <a:solidFill>
                  <a:srgbClr val="FF0000"/>
                </a:solidFill>
              </a:rPr>
              <a:t>Q&amp;A</a:t>
            </a:r>
            <a:r>
              <a:rPr lang="zh-CN" altLang="en-US" sz="6000" dirty="0">
                <a:solidFill>
                  <a:srgbClr val="FF0000"/>
                </a:solidFill>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296173" y="1202643"/>
            <a:ext cx="900100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Text to speech and speech recognition</a:t>
            </a:r>
            <a:endParaRPr lang="zh-CN" altLang="en-US" dirty="0"/>
          </a:p>
        </p:txBody>
      </p:sp>
      <p:sp>
        <p:nvSpPr>
          <p:cNvPr id="12" name="内容占位符 2"/>
          <p:cNvSpPr>
            <a:spLocks noGrp="1"/>
          </p:cNvSpPr>
          <p:nvPr>
            <p:ph idx="1"/>
          </p:nvPr>
        </p:nvSpPr>
        <p:spPr>
          <a:xfrm>
            <a:off x="368181" y="2498787"/>
            <a:ext cx="8424936" cy="4839816"/>
          </a:xfrm>
        </p:spPr>
        <p:txBody>
          <a:bodyPr/>
          <a:lstStyle/>
          <a:p>
            <a:endParaRPr lang="zh-CN" altLang="en-US"/>
          </a:p>
        </p:txBody>
      </p:sp>
      <p:pic>
        <p:nvPicPr>
          <p:cNvPr id="13" name="Picture 2" descr="http://t1.baidu.com/it/u=2207426768,2147901461&amp;fm=23&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12" y="2570795"/>
            <a:ext cx="5057361" cy="35283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t2.baidu.com/it/u=3105280851,1861830044&amp;fm=23&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1171" y="2568142"/>
            <a:ext cx="5832648" cy="3888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fontScale="90000"/>
          </a:bodyPr>
          <a:lstStyle/>
          <a:p>
            <a:r>
              <a:rPr lang="zh-CN" altLang="en-US" sz="2400" dirty="0"/>
              <a:t>提纲：</a:t>
            </a:r>
            <a:br>
              <a:rPr lang="en-US" altLang="zh-CN" sz="2400" dirty="0"/>
            </a:br>
            <a:r>
              <a:rPr lang="en-US" altLang="zh-CN" sz="2400" dirty="0"/>
              <a:t>1  </a:t>
            </a:r>
            <a:r>
              <a:rPr lang="zh-CN" altLang="en-US" sz="2400" dirty="0"/>
              <a:t>大</a:t>
            </a:r>
            <a:br>
              <a:rPr lang="en-US" altLang="zh-CN" sz="2400" dirty="0"/>
            </a:br>
            <a:br>
              <a:rPr lang="en-US" altLang="zh-CN" sz="2400" dirty="0"/>
            </a:br>
            <a:endParaRPr lang="zh-CN" altLang="en-US" sz="2400" dirty="0"/>
          </a:p>
        </p:txBody>
      </p:sp>
      <p:sp>
        <p:nvSpPr>
          <p:cNvPr id="7" name="矩形 10"/>
          <p:cNvSpPr/>
          <p:nvPr/>
        </p:nvSpPr>
        <p:spPr>
          <a:xfrm>
            <a:off x="0" y="0"/>
            <a:ext cx="12205648" cy="1202643"/>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9" name="矩形 28"/>
          <p:cNvSpPr/>
          <p:nvPr/>
        </p:nvSpPr>
        <p:spPr>
          <a:xfrm>
            <a:off x="-329003" y="1278393"/>
            <a:ext cx="9400194" cy="513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9121588" y="1278399"/>
            <a:ext cx="3070412" cy="51465"/>
          </a:xfrm>
          <a:prstGeom prst="rect">
            <a:avLst/>
          </a:prstGeom>
          <a:solidFill>
            <a:srgbClr val="782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p:cNvSpPr txBox="1"/>
          <p:nvPr/>
        </p:nvSpPr>
        <p:spPr>
          <a:xfrm>
            <a:off x="274777" y="120264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Computer vision</a:t>
            </a:r>
            <a:endParaRPr lang="zh-CN" altLang="en-US" dirty="0"/>
          </a:p>
        </p:txBody>
      </p:sp>
      <p:pic>
        <p:nvPicPr>
          <p:cNvPr id="17" name="Picture 2" descr="http://t1.baidu.com/it/u=3961157395,234576803&amp;fm=23&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21393"/>
            <a:ext cx="476250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t1.baidu.com/it/u=1681073619,1251250488&amp;fm=23&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5725" y="3548286"/>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4275</Words>
  <Application>Microsoft Macintosh PowerPoint</Application>
  <PresentationFormat>宽屏</PresentationFormat>
  <Paragraphs>584</Paragraphs>
  <Slides>75</Slides>
  <Notes>75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75</vt:i4>
      </vt:variant>
    </vt:vector>
  </HeadingPairs>
  <TitlesOfParts>
    <vt:vector size="83" baseType="lpstr">
      <vt:lpstr>DengXian</vt:lpstr>
      <vt:lpstr>DengXian Light</vt:lpstr>
      <vt:lpstr>华文楷体</vt:lpstr>
      <vt:lpstr>PingFang SC Light</vt:lpstr>
      <vt:lpstr>Arial</vt:lpstr>
      <vt:lpstr>Calibri</vt:lpstr>
      <vt:lpstr>Calibri Light</vt:lpstr>
      <vt:lpstr>Office Theme</vt:lpstr>
      <vt:lpstr>PowerPoint 演示文稿</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lpstr>提纲： 1  大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Xingyu Chen</dc:creator>
  <cp:lastModifiedBy>zheng xiangxiang</cp:lastModifiedBy>
  <cp:revision>24</cp:revision>
  <dcterms:created xsi:type="dcterms:W3CDTF">2019-07-31T03:25:00Z</dcterms:created>
  <dcterms:modified xsi:type="dcterms:W3CDTF">2021-03-04T15:31:14Z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